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0" r:id="rId2"/>
    <p:sldId id="289" r:id="rId3"/>
    <p:sldId id="293" r:id="rId4"/>
    <p:sldId id="290" r:id="rId5"/>
    <p:sldId id="305" r:id="rId6"/>
    <p:sldId id="301" r:id="rId7"/>
    <p:sldId id="304" r:id="rId8"/>
    <p:sldId id="306" r:id="rId9"/>
    <p:sldId id="303" r:id="rId10"/>
    <p:sldId id="307" r:id="rId11"/>
    <p:sldId id="308" r:id="rId12"/>
  </p:sldIdLst>
  <p:sldSz cx="9144000" cy="6858000" type="letter"/>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27" autoAdjust="0"/>
  </p:normalViewPr>
  <p:slideViewPr>
    <p:cSldViewPr>
      <p:cViewPr varScale="1">
        <p:scale>
          <a:sx n="75" d="100"/>
          <a:sy n="75" d="100"/>
        </p:scale>
        <p:origin x="1746" y="6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1963"/>
          </a:xfrm>
          <a:prstGeom prst="rect">
            <a:avLst/>
          </a:prstGeom>
        </p:spPr>
        <p:txBody>
          <a:bodyPr vert="horz" lIns="91440" tIns="45720" rIns="91440" bIns="45720" rtlCol="0"/>
          <a:lstStyle>
            <a:lvl1pPr algn="r">
              <a:defRPr sz="1200"/>
            </a:lvl1pPr>
          </a:lstStyle>
          <a:p>
            <a:fld id="{5C69B704-DC29-4C47-A06B-50882F82419E}" type="datetimeFigureOut">
              <a:rPr lang="en-US" smtClean="0"/>
              <a:t>1/16/2019</a:t>
            </a:fld>
            <a:endParaRPr lang="en-US"/>
          </a:p>
        </p:txBody>
      </p:sp>
      <p:sp>
        <p:nvSpPr>
          <p:cNvPr id="4" name="Footer Placeholder 3"/>
          <p:cNvSpPr>
            <a:spLocks noGrp="1"/>
          </p:cNvSpPr>
          <p:nvPr>
            <p:ph type="ftr" sz="quarter" idx="2"/>
          </p:nvPr>
        </p:nvSpPr>
        <p:spPr>
          <a:xfrm>
            <a:off x="1" y="8761413"/>
            <a:ext cx="3038475" cy="4619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761413"/>
            <a:ext cx="3038475" cy="461962"/>
          </a:xfrm>
          <a:prstGeom prst="rect">
            <a:avLst/>
          </a:prstGeom>
        </p:spPr>
        <p:txBody>
          <a:bodyPr vert="horz" lIns="91440" tIns="45720" rIns="91440" bIns="45720" rtlCol="0" anchor="b"/>
          <a:lstStyle>
            <a:lvl1pPr algn="r">
              <a:defRPr sz="1200"/>
            </a:lvl1pPr>
          </a:lstStyle>
          <a:p>
            <a:fld id="{C0A43667-6A1A-4CF4-9C5C-C916F85745D5}" type="slidenum">
              <a:rPr lang="en-US" smtClean="0"/>
              <a:t>‹#›</a:t>
            </a:fld>
            <a:endParaRPr lang="en-US"/>
          </a:p>
        </p:txBody>
      </p:sp>
    </p:spTree>
    <p:extLst>
      <p:ext uri="{BB962C8B-B14F-4D97-AF65-F5344CB8AC3E}">
        <p14:creationId xmlns:p14="http://schemas.microsoft.com/office/powerpoint/2010/main" val="39302219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319" cy="460870"/>
          </a:xfrm>
          <a:prstGeom prst="rect">
            <a:avLst/>
          </a:prstGeom>
        </p:spPr>
        <p:txBody>
          <a:bodyPr vert="horz" lIns="61832" tIns="30916" rIns="61832" bIns="30916" rtlCol="0"/>
          <a:lstStyle>
            <a:lvl1pPr algn="l">
              <a:defRPr sz="800"/>
            </a:lvl1pPr>
          </a:lstStyle>
          <a:p>
            <a:endParaRPr lang="en-US"/>
          </a:p>
        </p:txBody>
      </p:sp>
      <p:sp>
        <p:nvSpPr>
          <p:cNvPr id="3" name="Date Placeholder 2"/>
          <p:cNvSpPr>
            <a:spLocks noGrp="1"/>
          </p:cNvSpPr>
          <p:nvPr>
            <p:ph type="dt" idx="1"/>
          </p:nvPr>
        </p:nvSpPr>
        <p:spPr>
          <a:xfrm>
            <a:off x="3970886" y="2"/>
            <a:ext cx="3038319" cy="460870"/>
          </a:xfrm>
          <a:prstGeom prst="rect">
            <a:avLst/>
          </a:prstGeom>
        </p:spPr>
        <p:txBody>
          <a:bodyPr vert="horz" lIns="61832" tIns="30916" rIns="61832" bIns="30916" rtlCol="0"/>
          <a:lstStyle>
            <a:lvl1pPr algn="r">
              <a:defRPr sz="800"/>
            </a:lvl1pPr>
          </a:lstStyle>
          <a:p>
            <a:fld id="{395424DA-180E-40CC-BFC0-B75792F801EF}" type="datetimeFigureOut">
              <a:rPr lang="en-US" smtClean="0"/>
              <a:t>1/16/2019</a:t>
            </a:fld>
            <a:endParaRPr lang="en-US"/>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61832" tIns="30916" rIns="61832" bIns="30916" rtlCol="0" anchor="ctr"/>
          <a:lstStyle/>
          <a:p>
            <a:endParaRPr lang="en-US"/>
          </a:p>
        </p:txBody>
      </p:sp>
      <p:sp>
        <p:nvSpPr>
          <p:cNvPr id="5" name="Notes Placeholder 4"/>
          <p:cNvSpPr>
            <a:spLocks noGrp="1"/>
          </p:cNvSpPr>
          <p:nvPr>
            <p:ph type="body" sz="quarter" idx="3"/>
          </p:nvPr>
        </p:nvSpPr>
        <p:spPr>
          <a:xfrm>
            <a:off x="701520" y="4380757"/>
            <a:ext cx="5607362" cy="4150817"/>
          </a:xfrm>
          <a:prstGeom prst="rect">
            <a:avLst/>
          </a:prstGeom>
        </p:spPr>
        <p:txBody>
          <a:bodyPr vert="horz" lIns="61832" tIns="30916" rIns="61832" bIns="309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60514"/>
            <a:ext cx="3038319" cy="460870"/>
          </a:xfrm>
          <a:prstGeom prst="rect">
            <a:avLst/>
          </a:prstGeom>
        </p:spPr>
        <p:txBody>
          <a:bodyPr vert="horz" lIns="61832" tIns="30916" rIns="61832" bIns="30916" rtlCol="0" anchor="b"/>
          <a:lstStyle>
            <a:lvl1pPr algn="l">
              <a:defRPr sz="800"/>
            </a:lvl1pPr>
          </a:lstStyle>
          <a:p>
            <a:endParaRPr lang="en-US"/>
          </a:p>
        </p:txBody>
      </p:sp>
      <p:sp>
        <p:nvSpPr>
          <p:cNvPr id="7" name="Slide Number Placeholder 6"/>
          <p:cNvSpPr>
            <a:spLocks noGrp="1"/>
          </p:cNvSpPr>
          <p:nvPr>
            <p:ph type="sldNum" sz="quarter" idx="5"/>
          </p:nvPr>
        </p:nvSpPr>
        <p:spPr>
          <a:xfrm>
            <a:off x="3970886" y="8760514"/>
            <a:ext cx="3038319" cy="460870"/>
          </a:xfrm>
          <a:prstGeom prst="rect">
            <a:avLst/>
          </a:prstGeom>
        </p:spPr>
        <p:txBody>
          <a:bodyPr vert="horz" lIns="61832" tIns="30916" rIns="61832" bIns="30916" rtlCol="0" anchor="b"/>
          <a:lstStyle>
            <a:lvl1pPr algn="r">
              <a:defRPr sz="800"/>
            </a:lvl1pPr>
          </a:lstStyle>
          <a:p>
            <a:fld id="{5DC0E41B-8B43-464F-A375-7686B95EB771}" type="slidenum">
              <a:rPr lang="en-US" smtClean="0"/>
              <a:t>‹#›</a:t>
            </a:fld>
            <a:endParaRPr lang="en-US"/>
          </a:p>
        </p:txBody>
      </p:sp>
    </p:spTree>
    <p:extLst>
      <p:ext uri="{BB962C8B-B14F-4D97-AF65-F5344CB8AC3E}">
        <p14:creationId xmlns:p14="http://schemas.microsoft.com/office/powerpoint/2010/main" val="2542922153"/>
      </p:ext>
    </p:extLst>
  </p:cSld>
  <p:clrMap bg1="lt1" tx1="dk1" bg2="lt2" tx2="dk2" accent1="accent1" accent2="accent2" accent3="accent3" accent4="accent4" accent5="accent5" accent6="accent6" hlink="hlink" folHlink="folHlink"/>
  <p:hf hdr="0" ftr="0" dt="0"/>
  <p:notesStyle>
    <a:lvl1pPr marL="0" algn="l" defTabSz="571500" rtl="0" eaLnBrk="1" latinLnBrk="0" hangingPunct="1">
      <a:defRPr sz="800" kern="1200">
        <a:solidFill>
          <a:schemeClr val="tx1"/>
        </a:solidFill>
        <a:latin typeface="+mn-lt"/>
        <a:ea typeface="+mn-ea"/>
        <a:cs typeface="+mn-cs"/>
      </a:defRPr>
    </a:lvl1pPr>
    <a:lvl2pPr marL="285750" algn="l" defTabSz="571500" rtl="0" eaLnBrk="1" latinLnBrk="0" hangingPunct="1">
      <a:defRPr sz="800" kern="1200">
        <a:solidFill>
          <a:schemeClr val="tx1"/>
        </a:solidFill>
        <a:latin typeface="+mn-lt"/>
        <a:ea typeface="+mn-ea"/>
        <a:cs typeface="+mn-cs"/>
      </a:defRPr>
    </a:lvl2pPr>
    <a:lvl3pPr marL="571500" algn="l" defTabSz="571500" rtl="0" eaLnBrk="1" latinLnBrk="0" hangingPunct="1">
      <a:defRPr sz="800" kern="1200">
        <a:solidFill>
          <a:schemeClr val="tx1"/>
        </a:solidFill>
        <a:latin typeface="+mn-lt"/>
        <a:ea typeface="+mn-ea"/>
        <a:cs typeface="+mn-cs"/>
      </a:defRPr>
    </a:lvl3pPr>
    <a:lvl4pPr marL="857250" algn="l" defTabSz="571500" rtl="0" eaLnBrk="1" latinLnBrk="0" hangingPunct="1">
      <a:defRPr sz="800" kern="1200">
        <a:solidFill>
          <a:schemeClr val="tx1"/>
        </a:solidFill>
        <a:latin typeface="+mn-lt"/>
        <a:ea typeface="+mn-ea"/>
        <a:cs typeface="+mn-cs"/>
      </a:defRPr>
    </a:lvl4pPr>
    <a:lvl5pPr marL="1143000" algn="l" defTabSz="571500" rtl="0" eaLnBrk="1" latinLnBrk="0" hangingPunct="1">
      <a:defRPr sz="800" kern="1200">
        <a:solidFill>
          <a:schemeClr val="tx1"/>
        </a:solidFill>
        <a:latin typeface="+mn-lt"/>
        <a:ea typeface="+mn-ea"/>
        <a:cs typeface="+mn-cs"/>
      </a:defRPr>
    </a:lvl5pPr>
    <a:lvl6pPr marL="1428750" algn="l" defTabSz="571500" rtl="0" eaLnBrk="1" latinLnBrk="0" hangingPunct="1">
      <a:defRPr sz="800" kern="1200">
        <a:solidFill>
          <a:schemeClr val="tx1"/>
        </a:solidFill>
        <a:latin typeface="+mn-lt"/>
        <a:ea typeface="+mn-ea"/>
        <a:cs typeface="+mn-cs"/>
      </a:defRPr>
    </a:lvl6pPr>
    <a:lvl7pPr marL="1714500" algn="l" defTabSz="571500" rtl="0" eaLnBrk="1" latinLnBrk="0" hangingPunct="1">
      <a:defRPr sz="800" kern="1200">
        <a:solidFill>
          <a:schemeClr val="tx1"/>
        </a:solidFill>
        <a:latin typeface="+mn-lt"/>
        <a:ea typeface="+mn-ea"/>
        <a:cs typeface="+mn-cs"/>
      </a:defRPr>
    </a:lvl7pPr>
    <a:lvl8pPr marL="2000250" algn="l" defTabSz="571500" rtl="0" eaLnBrk="1" latinLnBrk="0" hangingPunct="1">
      <a:defRPr sz="800" kern="1200">
        <a:solidFill>
          <a:schemeClr val="tx1"/>
        </a:solidFill>
        <a:latin typeface="+mn-lt"/>
        <a:ea typeface="+mn-ea"/>
        <a:cs typeface="+mn-cs"/>
      </a:defRPr>
    </a:lvl8pPr>
    <a:lvl9pPr marL="2286000" algn="l" defTabSz="571500"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C0E41B-8B43-464F-A375-7686B95EB771}" type="slidenum">
              <a:rPr lang="en-US" smtClean="0"/>
              <a:t>1</a:t>
            </a:fld>
            <a:endParaRPr lang="en-US" dirty="0"/>
          </a:p>
        </p:txBody>
      </p:sp>
    </p:spTree>
    <p:extLst>
      <p:ext uri="{BB962C8B-B14F-4D97-AF65-F5344CB8AC3E}">
        <p14:creationId xmlns:p14="http://schemas.microsoft.com/office/powerpoint/2010/main" val="2049687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C0E41B-8B43-464F-A375-7686B95EB771}" type="slidenum">
              <a:rPr lang="en-US" smtClean="0"/>
              <a:t>2</a:t>
            </a:fld>
            <a:endParaRPr lang="en-US"/>
          </a:p>
        </p:txBody>
      </p:sp>
    </p:spTree>
    <p:extLst>
      <p:ext uri="{BB962C8B-B14F-4D97-AF65-F5344CB8AC3E}">
        <p14:creationId xmlns:p14="http://schemas.microsoft.com/office/powerpoint/2010/main" val="34220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9, 2015</a:t>
            </a:r>
            <a:endParaRPr lang="en-US"/>
          </a:p>
        </p:txBody>
      </p:sp>
      <p:sp>
        <p:nvSpPr>
          <p:cNvPr id="5" name="Footer Placeholder 4"/>
          <p:cNvSpPr>
            <a:spLocks noGrp="1"/>
          </p:cNvSpPr>
          <p:nvPr>
            <p:ph type="ftr" sz="quarter" idx="11"/>
          </p:nvPr>
        </p:nvSpPr>
        <p:spPr/>
        <p:txBody>
          <a:bodyPr/>
          <a:lstStyle/>
          <a:p>
            <a:r>
              <a:rPr lang="en-US" smtClean="0"/>
              <a:t>Copyright (c) 2016  Missouri S&amp;T</a:t>
            </a:r>
            <a:endParaRPr lang="en-US"/>
          </a:p>
        </p:txBody>
      </p:sp>
      <p:sp>
        <p:nvSpPr>
          <p:cNvPr id="6" name="Slide Number Placeholder 5"/>
          <p:cNvSpPr>
            <a:spLocks noGrp="1"/>
          </p:cNvSpPr>
          <p:nvPr>
            <p:ph type="sldNum" sz="quarter" idx="12"/>
          </p:nvPr>
        </p:nvSpPr>
        <p:spPr/>
        <p:txBody>
          <a:bodyPr/>
          <a:lstStyle/>
          <a:p>
            <a:fld id="{C8C7DCEC-63E2-42FA-924C-3B3D53BCA03E}" type="slidenum">
              <a:rPr lang="en-US" smtClean="0"/>
              <a:t>‹#›</a:t>
            </a:fld>
            <a:endParaRPr lang="en-US"/>
          </a:p>
        </p:txBody>
      </p:sp>
    </p:spTree>
    <p:extLst>
      <p:ext uri="{BB962C8B-B14F-4D97-AF65-F5344CB8AC3E}">
        <p14:creationId xmlns:p14="http://schemas.microsoft.com/office/powerpoint/2010/main" val="1287821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9, 2015</a:t>
            </a:r>
            <a:endParaRPr lang="en-US"/>
          </a:p>
        </p:txBody>
      </p:sp>
      <p:sp>
        <p:nvSpPr>
          <p:cNvPr id="5" name="Footer Placeholder 4"/>
          <p:cNvSpPr>
            <a:spLocks noGrp="1"/>
          </p:cNvSpPr>
          <p:nvPr>
            <p:ph type="ftr" sz="quarter" idx="11"/>
          </p:nvPr>
        </p:nvSpPr>
        <p:spPr/>
        <p:txBody>
          <a:bodyPr/>
          <a:lstStyle/>
          <a:p>
            <a:r>
              <a:rPr lang="en-US" smtClean="0"/>
              <a:t>Copyright (c) 2016  Missouri S&amp;T</a:t>
            </a:r>
            <a:endParaRPr lang="en-US"/>
          </a:p>
        </p:txBody>
      </p:sp>
      <p:sp>
        <p:nvSpPr>
          <p:cNvPr id="6" name="Slide Number Placeholder 5"/>
          <p:cNvSpPr>
            <a:spLocks noGrp="1"/>
          </p:cNvSpPr>
          <p:nvPr>
            <p:ph type="sldNum" sz="quarter" idx="12"/>
          </p:nvPr>
        </p:nvSpPr>
        <p:spPr/>
        <p:txBody>
          <a:bodyPr/>
          <a:lstStyle/>
          <a:p>
            <a:fld id="{C8C7DCEC-63E2-42FA-924C-3B3D53BCA03E}" type="slidenum">
              <a:rPr lang="en-US" smtClean="0"/>
              <a:t>‹#›</a:t>
            </a:fld>
            <a:endParaRPr lang="en-US"/>
          </a:p>
        </p:txBody>
      </p:sp>
    </p:spTree>
    <p:extLst>
      <p:ext uri="{BB962C8B-B14F-4D97-AF65-F5344CB8AC3E}">
        <p14:creationId xmlns:p14="http://schemas.microsoft.com/office/powerpoint/2010/main" val="85741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9, 2015</a:t>
            </a:r>
            <a:endParaRPr lang="en-US"/>
          </a:p>
        </p:txBody>
      </p:sp>
      <p:sp>
        <p:nvSpPr>
          <p:cNvPr id="5" name="Footer Placeholder 4"/>
          <p:cNvSpPr>
            <a:spLocks noGrp="1"/>
          </p:cNvSpPr>
          <p:nvPr>
            <p:ph type="ftr" sz="quarter" idx="11"/>
          </p:nvPr>
        </p:nvSpPr>
        <p:spPr/>
        <p:txBody>
          <a:bodyPr/>
          <a:lstStyle/>
          <a:p>
            <a:r>
              <a:rPr lang="en-US" smtClean="0"/>
              <a:t>Copyright (c) 2016  Missouri S&amp;T</a:t>
            </a:r>
            <a:endParaRPr lang="en-US"/>
          </a:p>
        </p:txBody>
      </p:sp>
      <p:sp>
        <p:nvSpPr>
          <p:cNvPr id="6" name="Slide Number Placeholder 5"/>
          <p:cNvSpPr>
            <a:spLocks noGrp="1"/>
          </p:cNvSpPr>
          <p:nvPr>
            <p:ph type="sldNum" sz="quarter" idx="12"/>
          </p:nvPr>
        </p:nvSpPr>
        <p:spPr/>
        <p:txBody>
          <a:bodyPr/>
          <a:lstStyle/>
          <a:p>
            <a:fld id="{C8C7DCEC-63E2-42FA-924C-3B3D53BCA03E}" type="slidenum">
              <a:rPr lang="en-US" smtClean="0"/>
              <a:t>‹#›</a:t>
            </a:fld>
            <a:endParaRPr lang="en-US"/>
          </a:p>
        </p:txBody>
      </p:sp>
    </p:spTree>
    <p:extLst>
      <p:ext uri="{BB962C8B-B14F-4D97-AF65-F5344CB8AC3E}">
        <p14:creationId xmlns:p14="http://schemas.microsoft.com/office/powerpoint/2010/main" val="2641005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9, 2015</a:t>
            </a:r>
            <a:endParaRPr lang="en-US"/>
          </a:p>
        </p:txBody>
      </p:sp>
      <p:sp>
        <p:nvSpPr>
          <p:cNvPr id="5" name="Footer Placeholder 4"/>
          <p:cNvSpPr>
            <a:spLocks noGrp="1"/>
          </p:cNvSpPr>
          <p:nvPr>
            <p:ph type="ftr" sz="quarter" idx="11"/>
          </p:nvPr>
        </p:nvSpPr>
        <p:spPr/>
        <p:txBody>
          <a:bodyPr/>
          <a:lstStyle/>
          <a:p>
            <a:r>
              <a:rPr lang="en-US" smtClean="0"/>
              <a:t>Copyright (c) 2016  Missouri S&amp;T</a:t>
            </a:r>
            <a:endParaRPr lang="en-US"/>
          </a:p>
        </p:txBody>
      </p:sp>
      <p:sp>
        <p:nvSpPr>
          <p:cNvPr id="6" name="Slide Number Placeholder 5"/>
          <p:cNvSpPr>
            <a:spLocks noGrp="1"/>
          </p:cNvSpPr>
          <p:nvPr>
            <p:ph type="sldNum" sz="quarter" idx="12"/>
          </p:nvPr>
        </p:nvSpPr>
        <p:spPr/>
        <p:txBody>
          <a:bodyPr/>
          <a:lstStyle/>
          <a:p>
            <a:fld id="{C8C7DCEC-63E2-42FA-924C-3B3D53BCA03E}" type="slidenum">
              <a:rPr lang="en-US" smtClean="0"/>
              <a:t>‹#›</a:t>
            </a:fld>
            <a:endParaRPr lang="en-US"/>
          </a:p>
        </p:txBody>
      </p:sp>
    </p:spTree>
    <p:extLst>
      <p:ext uri="{BB962C8B-B14F-4D97-AF65-F5344CB8AC3E}">
        <p14:creationId xmlns:p14="http://schemas.microsoft.com/office/powerpoint/2010/main" val="28856235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9, 2015</a:t>
            </a:r>
            <a:endParaRPr lang="en-US"/>
          </a:p>
        </p:txBody>
      </p:sp>
      <p:sp>
        <p:nvSpPr>
          <p:cNvPr id="5" name="Footer Placeholder 4"/>
          <p:cNvSpPr>
            <a:spLocks noGrp="1"/>
          </p:cNvSpPr>
          <p:nvPr>
            <p:ph type="ftr" sz="quarter" idx="11"/>
          </p:nvPr>
        </p:nvSpPr>
        <p:spPr/>
        <p:txBody>
          <a:bodyPr/>
          <a:lstStyle/>
          <a:p>
            <a:r>
              <a:rPr lang="en-US" smtClean="0"/>
              <a:t>Copyright (c) 2016  Missouri S&amp;T</a:t>
            </a:r>
            <a:endParaRPr lang="en-US"/>
          </a:p>
        </p:txBody>
      </p:sp>
      <p:sp>
        <p:nvSpPr>
          <p:cNvPr id="6" name="Slide Number Placeholder 5"/>
          <p:cNvSpPr>
            <a:spLocks noGrp="1"/>
          </p:cNvSpPr>
          <p:nvPr>
            <p:ph type="sldNum" sz="quarter" idx="12"/>
          </p:nvPr>
        </p:nvSpPr>
        <p:spPr/>
        <p:txBody>
          <a:bodyPr/>
          <a:lstStyle/>
          <a:p>
            <a:fld id="{C8C7DCEC-63E2-42FA-924C-3B3D53BCA03E}" type="slidenum">
              <a:rPr lang="en-US" smtClean="0"/>
              <a:t>‹#›</a:t>
            </a:fld>
            <a:endParaRPr lang="en-US"/>
          </a:p>
        </p:txBody>
      </p:sp>
    </p:spTree>
    <p:extLst>
      <p:ext uri="{BB962C8B-B14F-4D97-AF65-F5344CB8AC3E}">
        <p14:creationId xmlns:p14="http://schemas.microsoft.com/office/powerpoint/2010/main" val="2540924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9, 2015</a:t>
            </a:r>
            <a:endParaRPr lang="en-US"/>
          </a:p>
        </p:txBody>
      </p:sp>
      <p:sp>
        <p:nvSpPr>
          <p:cNvPr id="6" name="Footer Placeholder 5"/>
          <p:cNvSpPr>
            <a:spLocks noGrp="1"/>
          </p:cNvSpPr>
          <p:nvPr>
            <p:ph type="ftr" sz="quarter" idx="11"/>
          </p:nvPr>
        </p:nvSpPr>
        <p:spPr/>
        <p:txBody>
          <a:bodyPr/>
          <a:lstStyle/>
          <a:p>
            <a:r>
              <a:rPr lang="en-US" smtClean="0"/>
              <a:t>Copyright (c) 2016  Missouri S&amp;T</a:t>
            </a:r>
            <a:endParaRPr lang="en-US"/>
          </a:p>
        </p:txBody>
      </p:sp>
      <p:sp>
        <p:nvSpPr>
          <p:cNvPr id="7" name="Slide Number Placeholder 6"/>
          <p:cNvSpPr>
            <a:spLocks noGrp="1"/>
          </p:cNvSpPr>
          <p:nvPr>
            <p:ph type="sldNum" sz="quarter" idx="12"/>
          </p:nvPr>
        </p:nvSpPr>
        <p:spPr/>
        <p:txBody>
          <a:bodyPr/>
          <a:lstStyle/>
          <a:p>
            <a:fld id="{C8C7DCEC-63E2-42FA-924C-3B3D53BCA03E}" type="slidenum">
              <a:rPr lang="en-US" smtClean="0"/>
              <a:t>‹#›</a:t>
            </a:fld>
            <a:endParaRPr lang="en-US"/>
          </a:p>
        </p:txBody>
      </p:sp>
    </p:spTree>
    <p:extLst>
      <p:ext uri="{BB962C8B-B14F-4D97-AF65-F5344CB8AC3E}">
        <p14:creationId xmlns:p14="http://schemas.microsoft.com/office/powerpoint/2010/main" val="44949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9, 2015</a:t>
            </a:r>
            <a:endParaRPr lang="en-US"/>
          </a:p>
        </p:txBody>
      </p:sp>
      <p:sp>
        <p:nvSpPr>
          <p:cNvPr id="8" name="Footer Placeholder 7"/>
          <p:cNvSpPr>
            <a:spLocks noGrp="1"/>
          </p:cNvSpPr>
          <p:nvPr>
            <p:ph type="ftr" sz="quarter" idx="11"/>
          </p:nvPr>
        </p:nvSpPr>
        <p:spPr/>
        <p:txBody>
          <a:bodyPr/>
          <a:lstStyle/>
          <a:p>
            <a:r>
              <a:rPr lang="en-US" smtClean="0"/>
              <a:t>Copyright (c) 2016  Missouri S&amp;T</a:t>
            </a:r>
            <a:endParaRPr lang="en-US"/>
          </a:p>
        </p:txBody>
      </p:sp>
      <p:sp>
        <p:nvSpPr>
          <p:cNvPr id="9" name="Slide Number Placeholder 8"/>
          <p:cNvSpPr>
            <a:spLocks noGrp="1"/>
          </p:cNvSpPr>
          <p:nvPr>
            <p:ph type="sldNum" sz="quarter" idx="12"/>
          </p:nvPr>
        </p:nvSpPr>
        <p:spPr/>
        <p:txBody>
          <a:bodyPr/>
          <a:lstStyle/>
          <a:p>
            <a:fld id="{C8C7DCEC-63E2-42FA-924C-3B3D53BCA03E}" type="slidenum">
              <a:rPr lang="en-US" smtClean="0"/>
              <a:t>‹#›</a:t>
            </a:fld>
            <a:endParaRPr lang="en-US"/>
          </a:p>
        </p:txBody>
      </p:sp>
    </p:spTree>
    <p:extLst>
      <p:ext uri="{BB962C8B-B14F-4D97-AF65-F5344CB8AC3E}">
        <p14:creationId xmlns:p14="http://schemas.microsoft.com/office/powerpoint/2010/main" val="2124024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9, 2015</a:t>
            </a:r>
            <a:endParaRPr lang="en-US"/>
          </a:p>
        </p:txBody>
      </p:sp>
      <p:sp>
        <p:nvSpPr>
          <p:cNvPr id="4" name="Footer Placeholder 3"/>
          <p:cNvSpPr>
            <a:spLocks noGrp="1"/>
          </p:cNvSpPr>
          <p:nvPr>
            <p:ph type="ftr" sz="quarter" idx="11"/>
          </p:nvPr>
        </p:nvSpPr>
        <p:spPr/>
        <p:txBody>
          <a:bodyPr/>
          <a:lstStyle/>
          <a:p>
            <a:r>
              <a:rPr lang="en-US" smtClean="0"/>
              <a:t>Copyright (c) 2016  Missouri S&amp;T</a:t>
            </a:r>
            <a:endParaRPr lang="en-US"/>
          </a:p>
        </p:txBody>
      </p:sp>
      <p:sp>
        <p:nvSpPr>
          <p:cNvPr id="5" name="Slide Number Placeholder 4"/>
          <p:cNvSpPr>
            <a:spLocks noGrp="1"/>
          </p:cNvSpPr>
          <p:nvPr>
            <p:ph type="sldNum" sz="quarter" idx="12"/>
          </p:nvPr>
        </p:nvSpPr>
        <p:spPr/>
        <p:txBody>
          <a:bodyPr/>
          <a:lstStyle/>
          <a:p>
            <a:fld id="{C8C7DCEC-63E2-42FA-924C-3B3D53BCA03E}" type="slidenum">
              <a:rPr lang="en-US" smtClean="0"/>
              <a:t>‹#›</a:t>
            </a:fld>
            <a:endParaRPr lang="en-US"/>
          </a:p>
        </p:txBody>
      </p:sp>
    </p:spTree>
    <p:extLst>
      <p:ext uri="{BB962C8B-B14F-4D97-AF65-F5344CB8AC3E}">
        <p14:creationId xmlns:p14="http://schemas.microsoft.com/office/powerpoint/2010/main" val="148582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9, 2015</a:t>
            </a:r>
            <a:endParaRPr lang="en-US"/>
          </a:p>
        </p:txBody>
      </p:sp>
      <p:sp>
        <p:nvSpPr>
          <p:cNvPr id="3" name="Footer Placeholder 2"/>
          <p:cNvSpPr>
            <a:spLocks noGrp="1"/>
          </p:cNvSpPr>
          <p:nvPr>
            <p:ph type="ftr" sz="quarter" idx="11"/>
          </p:nvPr>
        </p:nvSpPr>
        <p:spPr/>
        <p:txBody>
          <a:bodyPr/>
          <a:lstStyle/>
          <a:p>
            <a:r>
              <a:rPr lang="en-US" smtClean="0"/>
              <a:t>Copyright (c) 2016  Missouri S&amp;T</a:t>
            </a:r>
            <a:endParaRPr lang="en-US"/>
          </a:p>
        </p:txBody>
      </p:sp>
      <p:sp>
        <p:nvSpPr>
          <p:cNvPr id="4" name="Slide Number Placeholder 3"/>
          <p:cNvSpPr>
            <a:spLocks noGrp="1"/>
          </p:cNvSpPr>
          <p:nvPr>
            <p:ph type="sldNum" sz="quarter" idx="12"/>
          </p:nvPr>
        </p:nvSpPr>
        <p:spPr/>
        <p:txBody>
          <a:bodyPr/>
          <a:lstStyle/>
          <a:p>
            <a:fld id="{C8C7DCEC-63E2-42FA-924C-3B3D53BCA03E}" type="slidenum">
              <a:rPr lang="en-US" smtClean="0"/>
              <a:t>‹#›</a:t>
            </a:fld>
            <a:endParaRPr lang="en-US"/>
          </a:p>
        </p:txBody>
      </p:sp>
    </p:spTree>
    <p:extLst>
      <p:ext uri="{BB962C8B-B14F-4D97-AF65-F5344CB8AC3E}">
        <p14:creationId xmlns:p14="http://schemas.microsoft.com/office/powerpoint/2010/main" val="26105189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9, 2015</a:t>
            </a:r>
            <a:endParaRPr lang="en-US"/>
          </a:p>
        </p:txBody>
      </p:sp>
      <p:sp>
        <p:nvSpPr>
          <p:cNvPr id="6" name="Footer Placeholder 5"/>
          <p:cNvSpPr>
            <a:spLocks noGrp="1"/>
          </p:cNvSpPr>
          <p:nvPr>
            <p:ph type="ftr" sz="quarter" idx="11"/>
          </p:nvPr>
        </p:nvSpPr>
        <p:spPr/>
        <p:txBody>
          <a:bodyPr/>
          <a:lstStyle/>
          <a:p>
            <a:r>
              <a:rPr lang="en-US" smtClean="0"/>
              <a:t>Copyright (c) 2016  Missouri S&amp;T</a:t>
            </a:r>
            <a:endParaRPr lang="en-US"/>
          </a:p>
        </p:txBody>
      </p:sp>
      <p:sp>
        <p:nvSpPr>
          <p:cNvPr id="7" name="Slide Number Placeholder 6"/>
          <p:cNvSpPr>
            <a:spLocks noGrp="1"/>
          </p:cNvSpPr>
          <p:nvPr>
            <p:ph type="sldNum" sz="quarter" idx="12"/>
          </p:nvPr>
        </p:nvSpPr>
        <p:spPr/>
        <p:txBody>
          <a:bodyPr/>
          <a:lstStyle/>
          <a:p>
            <a:fld id="{C8C7DCEC-63E2-42FA-924C-3B3D53BCA03E}" type="slidenum">
              <a:rPr lang="en-US" smtClean="0"/>
              <a:t>‹#›</a:t>
            </a:fld>
            <a:endParaRPr lang="en-US"/>
          </a:p>
        </p:txBody>
      </p:sp>
    </p:spTree>
    <p:extLst>
      <p:ext uri="{BB962C8B-B14F-4D97-AF65-F5344CB8AC3E}">
        <p14:creationId xmlns:p14="http://schemas.microsoft.com/office/powerpoint/2010/main" val="2337911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9, 2015</a:t>
            </a:r>
            <a:endParaRPr lang="en-US"/>
          </a:p>
        </p:txBody>
      </p:sp>
      <p:sp>
        <p:nvSpPr>
          <p:cNvPr id="6" name="Footer Placeholder 5"/>
          <p:cNvSpPr>
            <a:spLocks noGrp="1"/>
          </p:cNvSpPr>
          <p:nvPr>
            <p:ph type="ftr" sz="quarter" idx="11"/>
          </p:nvPr>
        </p:nvSpPr>
        <p:spPr/>
        <p:txBody>
          <a:bodyPr/>
          <a:lstStyle/>
          <a:p>
            <a:r>
              <a:rPr lang="en-US" smtClean="0"/>
              <a:t>Copyright (c) 2016  Missouri S&amp;T</a:t>
            </a:r>
            <a:endParaRPr lang="en-US"/>
          </a:p>
        </p:txBody>
      </p:sp>
      <p:sp>
        <p:nvSpPr>
          <p:cNvPr id="7" name="Slide Number Placeholder 6"/>
          <p:cNvSpPr>
            <a:spLocks noGrp="1"/>
          </p:cNvSpPr>
          <p:nvPr>
            <p:ph type="sldNum" sz="quarter" idx="12"/>
          </p:nvPr>
        </p:nvSpPr>
        <p:spPr/>
        <p:txBody>
          <a:bodyPr/>
          <a:lstStyle/>
          <a:p>
            <a:fld id="{C8C7DCEC-63E2-42FA-924C-3B3D53BCA03E}" type="slidenum">
              <a:rPr lang="en-US" smtClean="0"/>
              <a:t>‹#›</a:t>
            </a:fld>
            <a:endParaRPr lang="en-US"/>
          </a:p>
        </p:txBody>
      </p:sp>
    </p:spTree>
    <p:extLst>
      <p:ext uri="{BB962C8B-B14F-4D97-AF65-F5344CB8AC3E}">
        <p14:creationId xmlns:p14="http://schemas.microsoft.com/office/powerpoint/2010/main" val="1804479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9, 2015</a:t>
            </a:r>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(c) 2016  Missouri S&amp;T</a:t>
            </a:r>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7DCEC-63E2-42FA-924C-3B3D53BCA03E}" type="slidenum">
              <a:rPr lang="en-US" smtClean="0"/>
              <a:t>‹#›</a:t>
            </a:fld>
            <a:endParaRPr lang="en-US" dirty="0"/>
          </a:p>
        </p:txBody>
      </p:sp>
    </p:spTree>
    <p:extLst>
      <p:ext uri="{BB962C8B-B14F-4D97-AF65-F5344CB8AC3E}">
        <p14:creationId xmlns:p14="http://schemas.microsoft.com/office/powerpoint/2010/main" val="3863369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umsystem.edu/ums/red" TargetMode="External"/><Relationship Id="rId2" Type="http://schemas.openxmlformats.org/officeDocument/2006/relationships/hyperlink" Target="https://ecodevo.mst.edu/media/center/ecodevo/documents/Form_Disclosure_Invention_UM16C_09.15.15_MST.doc" TargetMode="External"/><Relationship Id="rId1" Type="http://schemas.openxmlformats.org/officeDocument/2006/relationships/slideLayout" Target="../slideLayouts/slideLayout2.xml"/><Relationship Id="rId4" Type="http://schemas.openxmlformats.org/officeDocument/2006/relationships/hyperlink" Target="https://www.umsystem.edu/ums/red/oipa/bayh-dole-faq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4343400"/>
            <a:ext cx="8229600" cy="1447800"/>
          </a:xfrm>
          <a:prstGeom prst="rect">
            <a:avLst/>
          </a:prstGeom>
        </p:spPr>
        <p:txBody>
          <a:bodyPr lIns="57150" tIns="28575" rIns="57150" bIns="28575"/>
          <a:lstStyle>
            <a:lvl1pPr algn="ctr" defTabSz="1463040" rtl="0" eaLnBrk="1" latinLnBrk="0" hangingPunct="1">
              <a:spcBef>
                <a:spcPct val="0"/>
              </a:spcBef>
              <a:buNone/>
              <a:defRPr sz="7000" kern="1200">
                <a:solidFill>
                  <a:schemeClr val="tx1"/>
                </a:solidFill>
                <a:latin typeface="+mj-lt"/>
                <a:ea typeface="+mj-ea"/>
                <a:cs typeface="+mj-cs"/>
              </a:defRPr>
            </a:lvl1pPr>
          </a:lstStyle>
          <a:p>
            <a:r>
              <a:rPr lang="en-US" sz="2400" b="1" dirty="0" smtClean="0"/>
              <a:t>With Assistance From</a:t>
            </a:r>
          </a:p>
          <a:p>
            <a:r>
              <a:rPr lang="en-US" sz="2400" b="1" dirty="0" smtClean="0"/>
              <a:t>Office of Technology Transfer </a:t>
            </a:r>
            <a:br>
              <a:rPr lang="en-US" sz="2400" b="1" dirty="0" smtClean="0"/>
            </a:br>
            <a:r>
              <a:rPr lang="en-US" sz="2400" b="1" dirty="0" smtClean="0"/>
              <a:t>and Economic Development</a:t>
            </a:r>
            <a:endParaRPr lang="en-US" sz="2400" b="1" dirty="0"/>
          </a:p>
        </p:txBody>
      </p:sp>
      <p:sp>
        <p:nvSpPr>
          <p:cNvPr id="3" name="Text Placeholder 2"/>
          <p:cNvSpPr txBox="1">
            <a:spLocks/>
          </p:cNvSpPr>
          <p:nvPr/>
        </p:nvSpPr>
        <p:spPr>
          <a:xfrm>
            <a:off x="304800" y="1808213"/>
            <a:ext cx="4267200" cy="2133600"/>
          </a:xfrm>
          <a:prstGeom prst="rect">
            <a:avLst/>
          </a:prstGeom>
        </p:spPr>
        <p:txBody>
          <a:bodyPr lIns="57150" tIns="28575" rIns="57150" bIns="28575"/>
          <a:lstStyle>
            <a:lvl1pPr marL="548640" indent="-548640" algn="l" defTabSz="1463040" rtl="0" eaLnBrk="1" latinLnBrk="0" hangingPunct="1">
              <a:spcBef>
                <a:spcPct val="20000"/>
              </a:spcBef>
              <a:buFont typeface="Arial" panose="020B0604020202020204" pitchFamily="34" charset="0"/>
              <a:buChar char="•"/>
              <a:defRPr sz="5100" kern="1200">
                <a:solidFill>
                  <a:schemeClr val="tx1"/>
                </a:solidFill>
                <a:latin typeface="+mn-lt"/>
                <a:ea typeface="+mn-ea"/>
                <a:cs typeface="+mn-cs"/>
              </a:defRPr>
            </a:lvl1pPr>
            <a:lvl2pPr marL="1188720" indent="-457200" algn="l" defTabSz="146304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28800" indent="-365760" algn="l" defTabSz="146304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3pPr>
            <a:lvl4pPr marL="25603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29184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2336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a:lstStyle>
          <a:p>
            <a:pPr marL="0" indent="0">
              <a:buNone/>
            </a:pPr>
            <a:r>
              <a:rPr lang="en-US" sz="3600" dirty="0" smtClean="0"/>
              <a:t>Intellectual Property Committee Report to Faculty Senate, January 2019</a:t>
            </a:r>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406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57200" y="5867400"/>
            <a:ext cx="8229600" cy="365760"/>
          </a:xfrm>
          <a:prstGeom prst="rect">
            <a:avLst/>
          </a:prstGeom>
          <a:noFill/>
        </p:spPr>
        <p:txBody>
          <a:bodyPr wrap="square" lIns="57150" tIns="28575" rIns="57150" bIns="28575" rtlCol="0">
            <a:spAutoFit/>
          </a:bodyPr>
          <a:lstStyle/>
          <a:p>
            <a:pPr algn="ctr"/>
            <a:r>
              <a:rPr lang="en-US" dirty="0"/>
              <a:t>e</a:t>
            </a:r>
            <a:r>
              <a:rPr lang="en-US" dirty="0" smtClean="0"/>
              <a:t>codevo.mst.edu | businessdevelopment.mst.edu | techtransfer.mst.edu</a:t>
            </a:r>
            <a:endParaRPr lang="en-US" dirty="0"/>
          </a:p>
        </p:txBody>
      </p:sp>
      <p:pic>
        <p:nvPicPr>
          <p:cNvPr id="6" name="Picture 2" descr="C:\Users\townesm\Dropbox\Video Tour of Tech Dev Ctr\Shot 2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84372" y="1468585"/>
            <a:ext cx="3550028" cy="2743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457200" y="5852160"/>
            <a:ext cx="8229600" cy="0"/>
          </a:xfrm>
          <a:prstGeom prst="line">
            <a:avLst/>
          </a:prstGeom>
          <a:ln w="38100">
            <a:solidFill>
              <a:srgbClr val="00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9770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a:t>The IP committee moves that the Faculty Senate approve the following resolution</a:t>
            </a:r>
            <a:r>
              <a:rPr lang="en-US" sz="3200" dirty="0" smtClean="0"/>
              <a:t>:</a:t>
            </a:r>
            <a:endParaRPr lang="en-US" sz="3200" dirty="0"/>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pPr marL="0" indent="0">
              <a:buNone/>
            </a:pPr>
            <a:r>
              <a:rPr lang="en-US" dirty="0"/>
              <a:t>The Faculty Senate of the Missouri University of Science and Technology acknowledges the additional requirements imposed by changes to 37 C.F.R. § 401.14(f)(2), which require a written agreement prior to the execution of federally-funded research. However, we cannot advise faculty to execute the agreement that has been implemented via </a:t>
            </a:r>
            <a:r>
              <a:rPr lang="en-US" dirty="0" err="1"/>
              <a:t>MyHR</a:t>
            </a:r>
            <a:r>
              <a:rPr lang="en-US" dirty="0"/>
              <a:t> in August 2018. We request the following actions of the Vice President of Research and Economic Development at the University of Missouri </a:t>
            </a:r>
            <a:r>
              <a:rPr lang="en-US" dirty="0" smtClean="0"/>
              <a:t>System:</a:t>
            </a:r>
            <a:endParaRPr lang="en-US" dirty="0"/>
          </a:p>
          <a:p>
            <a:pPr marL="514350" lvl="0" indent="-514350">
              <a:buFont typeface="+mj-lt"/>
              <a:buAutoNum type="arabicPeriod"/>
            </a:pPr>
            <a:r>
              <a:rPr lang="en-US" dirty="0"/>
              <a:t>That the language in the agreement be changed to explicitly restrict applicability to federally-funded research; </a:t>
            </a:r>
          </a:p>
          <a:p>
            <a:pPr marL="514350" lvl="0" indent="-514350">
              <a:buFont typeface="+mj-lt"/>
              <a:buAutoNum type="arabicPeriod"/>
            </a:pPr>
            <a:r>
              <a:rPr lang="en-US" dirty="0"/>
              <a:t>That the language in the agreement be changed to mirror existing language in the invention disclosure (Form UM 16C rev. 09.15.15), particularly in regards to the further assurances clause;</a:t>
            </a:r>
          </a:p>
          <a:p>
            <a:pPr marL="514350" lvl="0" indent="-514350">
              <a:buFont typeface="+mj-lt"/>
              <a:buAutoNum type="arabicPeriod"/>
            </a:pPr>
            <a:r>
              <a:rPr lang="en-US" dirty="0"/>
              <a:t>That a different process be used so that the agreement is tied to specific federal grants and contracts, rather than as a blanket statement with indeterminate applicability; and</a:t>
            </a:r>
          </a:p>
          <a:p>
            <a:pPr marL="514350" lvl="0" indent="-514350">
              <a:buFont typeface="+mj-lt"/>
              <a:buAutoNum type="arabicPeriod"/>
            </a:pPr>
            <a:r>
              <a:rPr lang="en-US" dirty="0"/>
              <a:t>That the UM System Patent Committee, at a minimum, be involved in all further matters regarding the Bayh-Dole Act and its changes</a:t>
            </a:r>
            <a:r>
              <a:rPr lang="en-US" dirty="0" smtClean="0"/>
              <a:t>.</a:t>
            </a:r>
            <a:endParaRPr lang="en-US" dirty="0"/>
          </a:p>
        </p:txBody>
      </p:sp>
    </p:spTree>
    <p:extLst>
      <p:ext uri="{BB962C8B-B14F-4D97-AF65-F5344CB8AC3E}">
        <p14:creationId xmlns:p14="http://schemas.microsoft.com/office/powerpoint/2010/main" val="3228177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t>Existing invention disclosure available </a:t>
            </a:r>
            <a:r>
              <a:rPr lang="en-US" dirty="0"/>
              <a:t>at: </a:t>
            </a:r>
            <a:r>
              <a:rPr lang="en-US" dirty="0">
                <a:hlinkClick r:id="rId2"/>
              </a:rPr>
              <a:t>https://</a:t>
            </a:r>
            <a:r>
              <a:rPr lang="en-US" dirty="0" smtClean="0">
                <a:hlinkClick r:id="rId2"/>
              </a:rPr>
              <a:t>ecodevo.mst.edu/media/center/ecodevo/documents/Form_Disclosure_Invention_UM16C_09.15.15_MST.doc</a:t>
            </a:r>
            <a:r>
              <a:rPr lang="en-US" dirty="0" smtClean="0"/>
              <a:t> </a:t>
            </a:r>
            <a:endParaRPr lang="en-US" dirty="0"/>
          </a:p>
          <a:p>
            <a:r>
              <a:rPr lang="en-US" dirty="0" smtClean="0"/>
              <a:t>VP Research and Economic Development: </a:t>
            </a:r>
            <a:r>
              <a:rPr lang="en-US" dirty="0" smtClean="0">
                <a:hlinkClick r:id="rId3"/>
              </a:rPr>
              <a:t>https://www.umsystem.edu/ums/red</a:t>
            </a:r>
            <a:r>
              <a:rPr lang="en-US" dirty="0" smtClean="0"/>
              <a:t> </a:t>
            </a:r>
          </a:p>
          <a:p>
            <a:r>
              <a:rPr lang="en-US" dirty="0" smtClean="0"/>
              <a:t>FAQ </a:t>
            </a:r>
            <a:r>
              <a:rPr lang="en-US" dirty="0"/>
              <a:t>available at: </a:t>
            </a:r>
            <a:r>
              <a:rPr lang="en-US" dirty="0">
                <a:hlinkClick r:id="rId4"/>
              </a:rPr>
              <a:t>https://</a:t>
            </a:r>
            <a:r>
              <a:rPr lang="en-US" dirty="0" smtClean="0">
                <a:hlinkClick r:id="rId4"/>
              </a:rPr>
              <a:t>www.umsystem.edu/ums/red/oipa/bayh-dole-faqs</a:t>
            </a:r>
            <a:r>
              <a:rPr lang="en-US" dirty="0" smtClean="0"/>
              <a:t> </a:t>
            </a:r>
          </a:p>
        </p:txBody>
      </p:sp>
    </p:spTree>
    <p:extLst>
      <p:ext uri="{BB962C8B-B14F-4D97-AF65-F5344CB8AC3E}">
        <p14:creationId xmlns:p14="http://schemas.microsoft.com/office/powerpoint/2010/main" val="3604934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646" y="23446"/>
            <a:ext cx="8229600" cy="1143000"/>
          </a:xfrm>
        </p:spPr>
        <p:txBody>
          <a:bodyPr/>
          <a:lstStyle/>
          <a:p>
            <a:r>
              <a:rPr lang="en-US" dirty="0" smtClean="0"/>
              <a:t>Results (FY18)</a:t>
            </a:r>
            <a:endParaRPr lang="en-US" dirty="0"/>
          </a:p>
        </p:txBody>
      </p:sp>
      <p:sp>
        <p:nvSpPr>
          <p:cNvPr id="3" name="Content Placeholder 2"/>
          <p:cNvSpPr>
            <a:spLocks noGrp="1"/>
          </p:cNvSpPr>
          <p:nvPr>
            <p:ph sz="half" idx="1"/>
          </p:nvPr>
        </p:nvSpPr>
        <p:spPr>
          <a:xfrm>
            <a:off x="480646" y="1371600"/>
            <a:ext cx="8458200" cy="3200400"/>
          </a:xfrm>
        </p:spPr>
        <p:txBody>
          <a:bodyPr numCol="2">
            <a:normAutofit fontScale="92500" lnSpcReduction="20000"/>
          </a:bodyPr>
          <a:lstStyle/>
          <a:p>
            <a:r>
              <a:rPr lang="en-US" b="1" dirty="0" smtClean="0">
                <a:solidFill>
                  <a:schemeClr val="accent6">
                    <a:lumMod val="75000"/>
                  </a:schemeClr>
                </a:solidFill>
              </a:rPr>
              <a:t>Technology Transfer</a:t>
            </a:r>
          </a:p>
          <a:p>
            <a:pPr lvl="1"/>
            <a:r>
              <a:rPr lang="en-US" dirty="0" smtClean="0"/>
              <a:t>Royalty Income </a:t>
            </a:r>
          </a:p>
          <a:p>
            <a:pPr lvl="2"/>
            <a:r>
              <a:rPr lang="en-US" dirty="0" smtClean="0"/>
              <a:t>Second Highest Income </a:t>
            </a:r>
            <a:r>
              <a:rPr lang="en-US" dirty="0"/>
              <a:t>$</a:t>
            </a:r>
            <a:r>
              <a:rPr lang="en-US" dirty="0" smtClean="0"/>
              <a:t>530K (FY17 revised up to $559K)</a:t>
            </a:r>
            <a:endParaRPr lang="en-US" dirty="0"/>
          </a:p>
          <a:p>
            <a:pPr lvl="1"/>
            <a:r>
              <a:rPr lang="en-US" dirty="0" smtClean="0"/>
              <a:t>Patents/Copyrights Issued</a:t>
            </a:r>
          </a:p>
          <a:p>
            <a:pPr lvl="2"/>
            <a:r>
              <a:rPr lang="en-US" dirty="0" smtClean="0"/>
              <a:t>8</a:t>
            </a:r>
          </a:p>
          <a:p>
            <a:pPr lvl="1"/>
            <a:r>
              <a:rPr lang="en-US" dirty="0" smtClean="0"/>
              <a:t>Disclosures Received</a:t>
            </a:r>
          </a:p>
          <a:p>
            <a:pPr lvl="2"/>
            <a:r>
              <a:rPr lang="en-US" dirty="0" smtClean="0"/>
              <a:t>50 </a:t>
            </a:r>
            <a:r>
              <a:rPr lang="en-US" b="1" dirty="0" smtClean="0">
                <a:solidFill>
                  <a:srgbClr val="FF0000"/>
                </a:solidFill>
              </a:rPr>
              <a:t>record number </a:t>
            </a:r>
          </a:p>
          <a:p>
            <a:pPr lvl="2"/>
            <a:endParaRPr lang="en-US" b="1" dirty="0">
              <a:solidFill>
                <a:srgbClr val="FF0000"/>
              </a:solidFill>
            </a:endParaRPr>
          </a:p>
          <a:p>
            <a:pPr lvl="2"/>
            <a:endParaRPr lang="en-US" b="1" dirty="0" smtClean="0">
              <a:solidFill>
                <a:srgbClr val="FF0000"/>
              </a:solidFill>
            </a:endParaRPr>
          </a:p>
          <a:p>
            <a:pPr lvl="1"/>
            <a:r>
              <a:rPr lang="en-US" dirty="0"/>
              <a:t>Active License/options</a:t>
            </a:r>
          </a:p>
          <a:p>
            <a:pPr lvl="2"/>
            <a:r>
              <a:rPr lang="en-US" dirty="0"/>
              <a:t>32 Licenses</a:t>
            </a:r>
          </a:p>
          <a:p>
            <a:pPr lvl="2"/>
            <a:r>
              <a:rPr lang="en-US" dirty="0"/>
              <a:t>3 pending</a:t>
            </a:r>
          </a:p>
          <a:p>
            <a:pPr lvl="1"/>
            <a:r>
              <a:rPr lang="en-US" dirty="0"/>
              <a:t>Active Case load </a:t>
            </a:r>
          </a:p>
          <a:p>
            <a:pPr lvl="2"/>
            <a:r>
              <a:rPr lang="en-US" dirty="0"/>
              <a:t>181 cases</a:t>
            </a:r>
          </a:p>
          <a:p>
            <a:pPr lvl="1"/>
            <a:r>
              <a:rPr lang="en-US" dirty="0"/>
              <a:t>Patent expenses</a:t>
            </a:r>
          </a:p>
          <a:p>
            <a:pPr lvl="2"/>
            <a:r>
              <a:rPr lang="en-US" dirty="0"/>
              <a:t>$351K total patent expenses</a:t>
            </a:r>
          </a:p>
          <a:p>
            <a:pPr lvl="2"/>
            <a:r>
              <a:rPr lang="en-US" dirty="0"/>
              <a:t>$235K unreimbursed </a:t>
            </a:r>
          </a:p>
          <a:p>
            <a:pPr lvl="2"/>
            <a:r>
              <a:rPr lang="en-US" dirty="0"/>
              <a:t>$108K repaid by licensee</a:t>
            </a:r>
          </a:p>
          <a:p>
            <a:pPr lvl="2"/>
            <a:endParaRPr lang="en-US" dirty="0"/>
          </a:p>
        </p:txBody>
      </p:sp>
      <p:sp>
        <p:nvSpPr>
          <p:cNvPr id="8" name="TextBox 7"/>
          <p:cNvSpPr txBox="1"/>
          <p:nvPr/>
        </p:nvSpPr>
        <p:spPr>
          <a:xfrm>
            <a:off x="1953061" y="4343400"/>
            <a:ext cx="5513369" cy="2062103"/>
          </a:xfrm>
          <a:prstGeom prst="rect">
            <a:avLst/>
          </a:prstGeom>
          <a:noFill/>
        </p:spPr>
        <p:txBody>
          <a:bodyPr wrap="none" rtlCol="0">
            <a:spAutoFit/>
          </a:bodyPr>
          <a:lstStyle/>
          <a:p>
            <a:r>
              <a:rPr lang="en-US" sz="2800" dirty="0" smtClean="0"/>
              <a:t>Snap Shot (FY19 through November)</a:t>
            </a:r>
          </a:p>
          <a:p>
            <a:endParaRPr lang="en-US" sz="2000" dirty="0"/>
          </a:p>
          <a:p>
            <a:r>
              <a:rPr lang="en-US" sz="2000" dirty="0" smtClean="0"/>
              <a:t>Disclosure  =  20</a:t>
            </a:r>
          </a:p>
          <a:p>
            <a:r>
              <a:rPr lang="en-US" sz="2000" dirty="0" smtClean="0"/>
              <a:t>Royalty Income to date = $247K</a:t>
            </a:r>
          </a:p>
          <a:p>
            <a:r>
              <a:rPr lang="en-US" sz="2000" dirty="0" smtClean="0"/>
              <a:t>Patents/Copyrights filed = 14</a:t>
            </a:r>
          </a:p>
          <a:p>
            <a:r>
              <a:rPr lang="en-US" sz="2000" dirty="0" smtClean="0"/>
              <a:t>Patents/Copyrights Issued/Allowed = 6 </a:t>
            </a:r>
            <a:endParaRPr lang="en-US" sz="2000" dirty="0"/>
          </a:p>
        </p:txBody>
      </p:sp>
    </p:spTree>
    <p:extLst>
      <p:ext uri="{BB962C8B-B14F-4D97-AF65-F5344CB8AC3E}">
        <p14:creationId xmlns:p14="http://schemas.microsoft.com/office/powerpoint/2010/main" val="1502708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TTO Comparable Schools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80034152"/>
              </p:ext>
            </p:extLst>
          </p:nvPr>
        </p:nvGraphicFramePr>
        <p:xfrm>
          <a:off x="342899" y="1524000"/>
          <a:ext cx="8458201" cy="4094480"/>
        </p:xfrm>
        <a:graphic>
          <a:graphicData uri="http://schemas.openxmlformats.org/drawingml/2006/table">
            <a:tbl>
              <a:tblPr firstRow="1" bandRow="1">
                <a:tableStyleId>{5C22544A-7EE6-4342-B048-85BDC9FD1C3A}</a:tableStyleId>
              </a:tblPr>
              <a:tblGrid>
                <a:gridCol w="2628901"/>
                <a:gridCol w="1143000"/>
                <a:gridCol w="1143000"/>
                <a:gridCol w="1066800"/>
                <a:gridCol w="1219200"/>
                <a:gridCol w="1257300"/>
              </a:tblGrid>
              <a:tr h="584200">
                <a:tc>
                  <a:txBody>
                    <a:bodyPr/>
                    <a:lstStyle/>
                    <a:p>
                      <a:r>
                        <a:rPr lang="en-US" dirty="0" smtClean="0"/>
                        <a:t>Metric </a:t>
                      </a:r>
                    </a:p>
                    <a:p>
                      <a:r>
                        <a:rPr lang="en-US" dirty="0" smtClean="0"/>
                        <a:t>3 year</a:t>
                      </a:r>
                      <a:r>
                        <a:rPr lang="en-US" baseline="0" dirty="0" smtClean="0"/>
                        <a:t> average</a:t>
                      </a:r>
                      <a:endParaRPr lang="en-US" dirty="0"/>
                    </a:p>
                  </a:txBody>
                  <a:tcPr/>
                </a:tc>
                <a:tc>
                  <a:txBody>
                    <a:bodyPr/>
                    <a:lstStyle/>
                    <a:p>
                      <a:pPr algn="r"/>
                      <a:r>
                        <a:rPr lang="en-US" dirty="0" smtClean="0"/>
                        <a:t>S&amp;T</a:t>
                      </a:r>
                      <a:endParaRPr lang="en-US" dirty="0"/>
                    </a:p>
                  </a:txBody>
                  <a:tcPr>
                    <a:solidFill>
                      <a:srgbClr val="92D050"/>
                    </a:solidFill>
                  </a:tcPr>
                </a:tc>
                <a:tc>
                  <a:txBody>
                    <a:bodyPr/>
                    <a:lstStyle/>
                    <a:p>
                      <a:pPr algn="r"/>
                      <a:r>
                        <a:rPr lang="en-US" dirty="0" smtClean="0"/>
                        <a:t>Colorado Mines</a:t>
                      </a:r>
                      <a:endParaRPr lang="en-US" dirty="0"/>
                    </a:p>
                  </a:txBody>
                  <a:tcPr/>
                </a:tc>
                <a:tc>
                  <a:txBody>
                    <a:bodyPr/>
                    <a:lstStyle/>
                    <a:p>
                      <a:pPr algn="r"/>
                      <a:r>
                        <a:rPr lang="en-US" dirty="0" smtClean="0"/>
                        <a:t>Michigan Tech</a:t>
                      </a:r>
                      <a:endParaRPr lang="en-US" dirty="0"/>
                    </a:p>
                  </a:txBody>
                  <a:tcPr/>
                </a:tc>
                <a:tc>
                  <a:txBody>
                    <a:bodyPr/>
                    <a:lstStyle/>
                    <a:p>
                      <a:pPr algn="r"/>
                      <a:r>
                        <a:rPr lang="en-US" dirty="0" smtClean="0"/>
                        <a:t>New Jersey Tech</a:t>
                      </a:r>
                      <a:endParaRPr lang="en-US" dirty="0"/>
                    </a:p>
                  </a:txBody>
                  <a:tcPr/>
                </a:tc>
                <a:tc>
                  <a:txBody>
                    <a:bodyPr/>
                    <a:lstStyle/>
                    <a:p>
                      <a:pPr algn="r"/>
                      <a:r>
                        <a:rPr lang="en-US" dirty="0" smtClean="0"/>
                        <a:t>Georgia</a:t>
                      </a:r>
                      <a:r>
                        <a:rPr lang="en-US" baseline="0" dirty="0" smtClean="0"/>
                        <a:t> Tech </a:t>
                      </a:r>
                      <a:endParaRPr lang="en-US" dirty="0"/>
                    </a:p>
                  </a:txBody>
                  <a:tcPr/>
                </a:tc>
              </a:tr>
              <a:tr h="635000">
                <a:tc>
                  <a:txBody>
                    <a:bodyPr/>
                    <a:lstStyle/>
                    <a:p>
                      <a:r>
                        <a:rPr lang="en-US" dirty="0" smtClean="0"/>
                        <a:t>Invention Disclosures</a:t>
                      </a:r>
                      <a:endParaRPr lang="en-US" dirty="0"/>
                    </a:p>
                  </a:txBody>
                  <a:tcPr/>
                </a:tc>
                <a:tc>
                  <a:txBody>
                    <a:bodyPr/>
                    <a:lstStyle/>
                    <a:p>
                      <a:pPr algn="r"/>
                      <a:r>
                        <a:rPr lang="en-US" dirty="0" smtClean="0"/>
                        <a:t>47</a:t>
                      </a:r>
                      <a:endParaRPr lang="en-US" dirty="0"/>
                    </a:p>
                  </a:txBody>
                  <a:tcPr>
                    <a:solidFill>
                      <a:srgbClr val="92D050"/>
                    </a:solidFill>
                  </a:tcPr>
                </a:tc>
                <a:tc>
                  <a:txBody>
                    <a:bodyPr/>
                    <a:lstStyle/>
                    <a:p>
                      <a:pPr algn="r"/>
                      <a:r>
                        <a:rPr lang="en-US" dirty="0" smtClean="0"/>
                        <a:t>50</a:t>
                      </a:r>
                      <a:endParaRPr lang="en-US" dirty="0"/>
                    </a:p>
                  </a:txBody>
                  <a:tcPr/>
                </a:tc>
                <a:tc>
                  <a:txBody>
                    <a:bodyPr/>
                    <a:lstStyle/>
                    <a:p>
                      <a:pPr algn="r"/>
                      <a:r>
                        <a:rPr lang="en-US" dirty="0" smtClean="0"/>
                        <a:t>35</a:t>
                      </a:r>
                      <a:endParaRPr lang="en-US" dirty="0"/>
                    </a:p>
                  </a:txBody>
                  <a:tcPr/>
                </a:tc>
                <a:tc>
                  <a:txBody>
                    <a:bodyPr/>
                    <a:lstStyle/>
                    <a:p>
                      <a:pPr algn="r"/>
                      <a:r>
                        <a:rPr lang="en-US" dirty="0" smtClean="0"/>
                        <a:t>44</a:t>
                      </a:r>
                      <a:endParaRPr lang="en-US" dirty="0"/>
                    </a:p>
                  </a:txBody>
                  <a:tcPr/>
                </a:tc>
                <a:tc>
                  <a:txBody>
                    <a:bodyPr/>
                    <a:lstStyle/>
                    <a:p>
                      <a:pPr algn="r"/>
                      <a:r>
                        <a:rPr lang="en-US" dirty="0" smtClean="0"/>
                        <a:t>293</a:t>
                      </a:r>
                      <a:endParaRPr lang="en-US" dirty="0"/>
                    </a:p>
                  </a:txBody>
                  <a:tcPr/>
                </a:tc>
              </a:tr>
              <a:tr h="635000">
                <a:tc>
                  <a:txBody>
                    <a:bodyPr/>
                    <a:lstStyle/>
                    <a:p>
                      <a:r>
                        <a:rPr lang="en-US" dirty="0" smtClean="0"/>
                        <a:t>Disclosure/Research</a:t>
                      </a:r>
                      <a:endParaRPr lang="en-US" dirty="0"/>
                    </a:p>
                  </a:txBody>
                  <a:tcPr/>
                </a:tc>
                <a:tc>
                  <a:txBody>
                    <a:bodyPr/>
                    <a:lstStyle/>
                    <a:p>
                      <a:pPr algn="r"/>
                      <a:r>
                        <a:rPr lang="en-US" dirty="0" smtClean="0"/>
                        <a:t>1.28</a:t>
                      </a:r>
                      <a:endParaRPr lang="en-US" dirty="0"/>
                    </a:p>
                  </a:txBody>
                  <a:tcPr>
                    <a:solidFill>
                      <a:srgbClr val="92D050"/>
                    </a:solidFill>
                  </a:tcPr>
                </a:tc>
                <a:tc>
                  <a:txBody>
                    <a:bodyPr/>
                    <a:lstStyle/>
                    <a:p>
                      <a:pPr algn="r"/>
                      <a:r>
                        <a:rPr lang="en-US" dirty="0" smtClean="0"/>
                        <a:t>0.84</a:t>
                      </a:r>
                      <a:endParaRPr lang="en-US" dirty="0"/>
                    </a:p>
                  </a:txBody>
                  <a:tcPr/>
                </a:tc>
                <a:tc>
                  <a:txBody>
                    <a:bodyPr/>
                    <a:lstStyle/>
                    <a:p>
                      <a:pPr algn="r"/>
                      <a:r>
                        <a:rPr lang="en-US" dirty="0" smtClean="0"/>
                        <a:t>0.49</a:t>
                      </a:r>
                      <a:endParaRPr lang="en-US" dirty="0"/>
                    </a:p>
                  </a:txBody>
                  <a:tcPr/>
                </a:tc>
                <a:tc>
                  <a:txBody>
                    <a:bodyPr/>
                    <a:lstStyle/>
                    <a:p>
                      <a:pPr algn="r"/>
                      <a:r>
                        <a:rPr lang="en-US" dirty="0" smtClean="0"/>
                        <a:t>0.34</a:t>
                      </a:r>
                      <a:endParaRPr lang="en-US" dirty="0"/>
                    </a:p>
                  </a:txBody>
                  <a:tcPr/>
                </a:tc>
                <a:tc>
                  <a:txBody>
                    <a:bodyPr/>
                    <a:lstStyle/>
                    <a:p>
                      <a:pPr algn="r"/>
                      <a:r>
                        <a:rPr lang="en-US" dirty="0" smtClean="0"/>
                        <a:t>0.38</a:t>
                      </a:r>
                      <a:endParaRPr lang="en-US" dirty="0"/>
                    </a:p>
                  </a:txBody>
                  <a:tcPr/>
                </a:tc>
              </a:tr>
              <a:tr h="635000">
                <a:tc>
                  <a:txBody>
                    <a:bodyPr/>
                    <a:lstStyle/>
                    <a:p>
                      <a:r>
                        <a:rPr lang="en-US" dirty="0" smtClean="0"/>
                        <a:t>License Income</a:t>
                      </a:r>
                      <a:endParaRPr lang="en-US" dirty="0"/>
                    </a:p>
                  </a:txBody>
                  <a:tcPr/>
                </a:tc>
                <a:tc>
                  <a:txBody>
                    <a:bodyPr/>
                    <a:lstStyle/>
                    <a:p>
                      <a:pPr algn="r"/>
                      <a:r>
                        <a:rPr lang="en-US" dirty="0" smtClean="0"/>
                        <a:t>$519,000</a:t>
                      </a:r>
                      <a:endParaRPr lang="en-US" dirty="0"/>
                    </a:p>
                  </a:txBody>
                  <a:tcPr>
                    <a:solidFill>
                      <a:srgbClr val="92D050"/>
                    </a:solidFill>
                  </a:tcPr>
                </a:tc>
                <a:tc>
                  <a:txBody>
                    <a:bodyPr/>
                    <a:lstStyle/>
                    <a:p>
                      <a:pPr algn="r"/>
                      <a:r>
                        <a:rPr lang="en-US" dirty="0" smtClean="0"/>
                        <a:t>$97,000</a:t>
                      </a:r>
                      <a:endParaRPr lang="en-US" dirty="0"/>
                    </a:p>
                  </a:txBody>
                  <a:tcPr/>
                </a:tc>
                <a:tc>
                  <a:txBody>
                    <a:bodyPr/>
                    <a:lstStyle/>
                    <a:p>
                      <a:pPr algn="r"/>
                      <a:r>
                        <a:rPr lang="en-US" dirty="0" smtClean="0"/>
                        <a:t>$272,000</a:t>
                      </a:r>
                      <a:endParaRPr lang="en-US" dirty="0"/>
                    </a:p>
                  </a:txBody>
                  <a:tcPr/>
                </a:tc>
                <a:tc>
                  <a:txBody>
                    <a:bodyPr/>
                    <a:lstStyle/>
                    <a:p>
                      <a:pPr algn="r"/>
                      <a:r>
                        <a:rPr lang="en-US" dirty="0" smtClean="0"/>
                        <a:t>$87,000</a:t>
                      </a:r>
                      <a:endParaRPr lang="en-US" dirty="0"/>
                    </a:p>
                  </a:txBody>
                  <a:tcPr/>
                </a:tc>
                <a:tc>
                  <a:txBody>
                    <a:bodyPr/>
                    <a:lstStyle/>
                    <a:p>
                      <a:pPr algn="r"/>
                      <a:r>
                        <a:rPr lang="en-US" dirty="0" smtClean="0"/>
                        <a:t>$1,587,000</a:t>
                      </a:r>
                      <a:endParaRPr lang="en-US" dirty="0"/>
                    </a:p>
                  </a:txBody>
                  <a:tcPr/>
                </a:tc>
              </a:tr>
              <a:tr h="635000">
                <a:tc>
                  <a:txBody>
                    <a:bodyPr/>
                    <a:lstStyle/>
                    <a:p>
                      <a:r>
                        <a:rPr lang="en-US" dirty="0" smtClean="0"/>
                        <a:t>License income/Research</a:t>
                      </a:r>
                      <a:endParaRPr lang="en-US" dirty="0"/>
                    </a:p>
                  </a:txBody>
                  <a:tcPr/>
                </a:tc>
                <a:tc>
                  <a:txBody>
                    <a:bodyPr/>
                    <a:lstStyle/>
                    <a:p>
                      <a:pPr algn="r"/>
                      <a:r>
                        <a:rPr lang="en-US" dirty="0" smtClean="0"/>
                        <a:t>$14,048</a:t>
                      </a:r>
                      <a:endParaRPr lang="en-US" dirty="0"/>
                    </a:p>
                  </a:txBody>
                  <a:tcPr>
                    <a:solidFill>
                      <a:srgbClr val="92D050"/>
                    </a:solidFill>
                  </a:tcPr>
                </a:tc>
                <a:tc>
                  <a:txBody>
                    <a:bodyPr/>
                    <a:lstStyle/>
                    <a:p>
                      <a:pPr algn="r"/>
                      <a:r>
                        <a:rPr lang="en-US" dirty="0" smtClean="0"/>
                        <a:t>$1,590</a:t>
                      </a:r>
                      <a:endParaRPr lang="en-US" dirty="0"/>
                    </a:p>
                  </a:txBody>
                  <a:tcPr/>
                </a:tc>
                <a:tc>
                  <a:txBody>
                    <a:bodyPr/>
                    <a:lstStyle/>
                    <a:p>
                      <a:pPr algn="r"/>
                      <a:r>
                        <a:rPr lang="en-US" dirty="0" smtClean="0"/>
                        <a:t>$3,820</a:t>
                      </a:r>
                      <a:endParaRPr lang="en-US" dirty="0"/>
                    </a:p>
                  </a:txBody>
                  <a:tcPr/>
                </a:tc>
                <a:tc>
                  <a:txBody>
                    <a:bodyPr/>
                    <a:lstStyle/>
                    <a:p>
                      <a:pPr algn="r"/>
                      <a:r>
                        <a:rPr lang="en-US" dirty="0" smtClean="0"/>
                        <a:t>$687</a:t>
                      </a:r>
                      <a:endParaRPr lang="en-US" dirty="0"/>
                    </a:p>
                  </a:txBody>
                  <a:tcPr/>
                </a:tc>
                <a:tc>
                  <a:txBody>
                    <a:bodyPr/>
                    <a:lstStyle/>
                    <a:p>
                      <a:pPr algn="r"/>
                      <a:r>
                        <a:rPr lang="en-US" dirty="0" smtClean="0"/>
                        <a:t>$2,047</a:t>
                      </a:r>
                      <a:endParaRPr lang="en-US" dirty="0"/>
                    </a:p>
                  </a:txBody>
                  <a:tcPr/>
                </a:tc>
              </a:tr>
              <a:tr h="635000">
                <a:tc>
                  <a:txBody>
                    <a:bodyPr/>
                    <a:lstStyle/>
                    <a:p>
                      <a:r>
                        <a:rPr lang="en-US" dirty="0" smtClean="0"/>
                        <a:t>Patents Issued</a:t>
                      </a:r>
                      <a:endParaRPr lang="en-US" dirty="0"/>
                    </a:p>
                  </a:txBody>
                  <a:tcPr/>
                </a:tc>
                <a:tc>
                  <a:txBody>
                    <a:bodyPr/>
                    <a:lstStyle/>
                    <a:p>
                      <a:pPr algn="r"/>
                      <a:r>
                        <a:rPr lang="en-US" dirty="0" smtClean="0"/>
                        <a:t>10</a:t>
                      </a:r>
                      <a:endParaRPr lang="en-US" dirty="0"/>
                    </a:p>
                  </a:txBody>
                  <a:tcPr>
                    <a:solidFill>
                      <a:srgbClr val="92D050"/>
                    </a:solidFill>
                  </a:tcPr>
                </a:tc>
                <a:tc>
                  <a:txBody>
                    <a:bodyPr/>
                    <a:lstStyle/>
                    <a:p>
                      <a:pPr algn="r"/>
                      <a:r>
                        <a:rPr lang="en-US" dirty="0" smtClean="0"/>
                        <a:t>10</a:t>
                      </a:r>
                      <a:endParaRPr lang="en-US" dirty="0"/>
                    </a:p>
                  </a:txBody>
                  <a:tcPr/>
                </a:tc>
                <a:tc>
                  <a:txBody>
                    <a:bodyPr/>
                    <a:lstStyle/>
                    <a:p>
                      <a:pPr algn="r"/>
                      <a:r>
                        <a:rPr lang="en-US" dirty="0" smtClean="0"/>
                        <a:t>3</a:t>
                      </a:r>
                      <a:endParaRPr lang="en-US" dirty="0"/>
                    </a:p>
                  </a:txBody>
                  <a:tcPr/>
                </a:tc>
                <a:tc>
                  <a:txBody>
                    <a:bodyPr/>
                    <a:lstStyle/>
                    <a:p>
                      <a:pPr algn="r"/>
                      <a:r>
                        <a:rPr lang="en-US" dirty="0" smtClean="0"/>
                        <a:t>22</a:t>
                      </a:r>
                      <a:endParaRPr lang="en-US" dirty="0"/>
                    </a:p>
                  </a:txBody>
                  <a:tcPr/>
                </a:tc>
                <a:tc>
                  <a:txBody>
                    <a:bodyPr/>
                    <a:lstStyle/>
                    <a:p>
                      <a:pPr algn="r"/>
                      <a:r>
                        <a:rPr lang="en-US" dirty="0" smtClean="0"/>
                        <a:t>Not reported</a:t>
                      </a:r>
                      <a:endParaRPr lang="en-US" dirty="0"/>
                    </a:p>
                  </a:txBody>
                  <a:tcPr/>
                </a:tc>
              </a:tr>
            </a:tbl>
          </a:graphicData>
        </a:graphic>
      </p:graphicFrame>
      <p:sp>
        <p:nvSpPr>
          <p:cNvPr id="4" name="TextBox 3"/>
          <p:cNvSpPr txBox="1"/>
          <p:nvPr/>
        </p:nvSpPr>
        <p:spPr>
          <a:xfrm>
            <a:off x="6387554" y="5756718"/>
            <a:ext cx="2819105" cy="307777"/>
          </a:xfrm>
          <a:prstGeom prst="rect">
            <a:avLst/>
          </a:prstGeom>
          <a:noFill/>
        </p:spPr>
        <p:txBody>
          <a:bodyPr wrap="none" rtlCol="0">
            <a:spAutoFit/>
          </a:bodyPr>
          <a:lstStyle/>
          <a:p>
            <a:r>
              <a:rPr lang="en-US" sz="1400" dirty="0" smtClean="0"/>
              <a:t>Source: 2017 AUTM STATT Database</a:t>
            </a:r>
            <a:endParaRPr lang="en-US" sz="1400" dirty="0"/>
          </a:p>
        </p:txBody>
      </p:sp>
    </p:spTree>
    <p:extLst>
      <p:ext uri="{BB962C8B-B14F-4D97-AF65-F5344CB8AC3E}">
        <p14:creationId xmlns:p14="http://schemas.microsoft.com/office/powerpoint/2010/main" val="2602174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i="1" dirty="0" smtClean="0">
                <a:solidFill>
                  <a:srgbClr val="00B050"/>
                </a:solidFill>
              </a:rPr>
              <a:t>Opportunities</a:t>
            </a:r>
            <a:r>
              <a:rPr lang="en-US" dirty="0" smtClean="0"/>
              <a:t>/</a:t>
            </a:r>
            <a:r>
              <a:rPr lang="en-US" b="1" u="sng" dirty="0" smtClean="0">
                <a:solidFill>
                  <a:srgbClr val="FF0000"/>
                </a:solidFill>
              </a:rPr>
              <a:t>Challenges</a:t>
            </a:r>
            <a:endParaRPr lang="en-US" b="1" u="sng" dirty="0">
              <a:solidFill>
                <a:srgbClr val="FF0000"/>
              </a:solidFill>
            </a:endParaRPr>
          </a:p>
        </p:txBody>
      </p:sp>
      <p:sp>
        <p:nvSpPr>
          <p:cNvPr id="3" name="Content Placeholder 2"/>
          <p:cNvSpPr>
            <a:spLocks noGrp="1"/>
          </p:cNvSpPr>
          <p:nvPr>
            <p:ph idx="1"/>
          </p:nvPr>
        </p:nvSpPr>
        <p:spPr>
          <a:xfrm>
            <a:off x="457200" y="1436688"/>
            <a:ext cx="8229600" cy="5192712"/>
          </a:xfrm>
        </p:spPr>
        <p:txBody>
          <a:bodyPr>
            <a:noAutofit/>
          </a:bodyPr>
          <a:lstStyle/>
          <a:p>
            <a:pPr>
              <a:lnSpc>
                <a:spcPct val="120000"/>
              </a:lnSpc>
            </a:pPr>
            <a:r>
              <a:rPr lang="en-US" sz="2800" b="1" i="1" dirty="0">
                <a:solidFill>
                  <a:srgbClr val="00B050"/>
                </a:solidFill>
              </a:rPr>
              <a:t>New </a:t>
            </a:r>
            <a:r>
              <a:rPr lang="en-US" sz="2800" b="1" i="1" dirty="0" smtClean="0">
                <a:solidFill>
                  <a:srgbClr val="00B050"/>
                </a:solidFill>
              </a:rPr>
              <a:t>Express License </a:t>
            </a:r>
            <a:r>
              <a:rPr lang="en-US" sz="2800" i="1" dirty="0">
                <a:solidFill>
                  <a:srgbClr val="00B050"/>
                </a:solidFill>
              </a:rPr>
              <a:t>approved for faculty start-ups </a:t>
            </a:r>
          </a:p>
          <a:p>
            <a:pPr>
              <a:lnSpc>
                <a:spcPct val="120000"/>
              </a:lnSpc>
            </a:pPr>
            <a:r>
              <a:rPr lang="en-US" sz="2800" b="1" i="1" dirty="0">
                <a:solidFill>
                  <a:srgbClr val="00B050"/>
                </a:solidFill>
              </a:rPr>
              <a:t>New </a:t>
            </a:r>
            <a:r>
              <a:rPr lang="en-US" sz="2800" b="1" i="1" dirty="0" smtClean="0">
                <a:solidFill>
                  <a:srgbClr val="00B050"/>
                </a:solidFill>
              </a:rPr>
              <a:t>TTED funding </a:t>
            </a:r>
            <a:r>
              <a:rPr lang="en-US" sz="2800" i="1" dirty="0">
                <a:solidFill>
                  <a:srgbClr val="00B050"/>
                </a:solidFill>
              </a:rPr>
              <a:t>to support early stage technology development</a:t>
            </a:r>
          </a:p>
          <a:p>
            <a:pPr>
              <a:lnSpc>
                <a:spcPct val="120000"/>
              </a:lnSpc>
            </a:pPr>
            <a:r>
              <a:rPr lang="en-US" sz="2800" b="1" i="1" dirty="0" smtClean="0">
                <a:solidFill>
                  <a:srgbClr val="00B050"/>
                </a:solidFill>
              </a:rPr>
              <a:t>Diverse </a:t>
            </a:r>
            <a:r>
              <a:rPr lang="en-US" sz="2800" b="1" i="1" dirty="0" smtClean="0">
                <a:solidFill>
                  <a:srgbClr val="00B050"/>
                </a:solidFill>
              </a:rPr>
              <a:t>Royalty Income </a:t>
            </a:r>
            <a:r>
              <a:rPr lang="en-US" sz="2800" b="1" i="1" dirty="0" smtClean="0">
                <a:solidFill>
                  <a:srgbClr val="00B050"/>
                </a:solidFill>
              </a:rPr>
              <a:t>base</a:t>
            </a:r>
            <a:endParaRPr lang="en-US" sz="2800" b="1" i="1" dirty="0" smtClean="0">
              <a:solidFill>
                <a:srgbClr val="00B050"/>
              </a:solidFill>
            </a:endParaRPr>
          </a:p>
          <a:p>
            <a:pPr>
              <a:lnSpc>
                <a:spcPct val="120000"/>
              </a:lnSpc>
            </a:pPr>
            <a:r>
              <a:rPr lang="en-US" sz="2800" i="1" dirty="0" smtClean="0">
                <a:solidFill>
                  <a:srgbClr val="00B050"/>
                </a:solidFill>
              </a:rPr>
              <a:t>Strong </a:t>
            </a:r>
            <a:r>
              <a:rPr lang="en-US" sz="2800" i="1" dirty="0">
                <a:solidFill>
                  <a:srgbClr val="00B050"/>
                </a:solidFill>
              </a:rPr>
              <a:t>partnerships with our licensees/corporate partners</a:t>
            </a:r>
          </a:p>
          <a:p>
            <a:pPr>
              <a:lnSpc>
                <a:spcPct val="120000"/>
              </a:lnSpc>
            </a:pPr>
            <a:r>
              <a:rPr lang="en-US" sz="2800" i="1" dirty="0">
                <a:solidFill>
                  <a:srgbClr val="00B050"/>
                </a:solidFill>
              </a:rPr>
              <a:t>Invention disclosures remain high (FY18 record 50 new disclosures) – extensive </a:t>
            </a:r>
            <a:r>
              <a:rPr lang="en-US" sz="2800" i="1" dirty="0" smtClean="0">
                <a:solidFill>
                  <a:srgbClr val="00B050"/>
                </a:solidFill>
              </a:rPr>
              <a:t>outreach </a:t>
            </a:r>
          </a:p>
        </p:txBody>
      </p:sp>
    </p:spTree>
    <p:extLst>
      <p:ext uri="{BB962C8B-B14F-4D97-AF65-F5344CB8AC3E}">
        <p14:creationId xmlns:p14="http://schemas.microsoft.com/office/powerpoint/2010/main" val="3019267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i="1" dirty="0" smtClean="0">
                <a:solidFill>
                  <a:srgbClr val="00B050"/>
                </a:solidFill>
              </a:rPr>
              <a:t>Opportunities</a:t>
            </a:r>
            <a:r>
              <a:rPr lang="en-US" dirty="0" smtClean="0"/>
              <a:t>/</a:t>
            </a:r>
            <a:r>
              <a:rPr lang="en-US" b="1" u="sng" dirty="0" smtClean="0">
                <a:solidFill>
                  <a:srgbClr val="FF0000"/>
                </a:solidFill>
              </a:rPr>
              <a:t>Challenges</a:t>
            </a:r>
            <a:endParaRPr lang="en-US" b="1" u="sng" dirty="0">
              <a:solidFill>
                <a:srgbClr val="FF0000"/>
              </a:solidFill>
            </a:endParaRPr>
          </a:p>
        </p:txBody>
      </p:sp>
      <p:sp>
        <p:nvSpPr>
          <p:cNvPr id="3" name="Content Placeholder 2"/>
          <p:cNvSpPr>
            <a:spLocks noGrp="1"/>
          </p:cNvSpPr>
          <p:nvPr>
            <p:ph idx="1"/>
          </p:nvPr>
        </p:nvSpPr>
        <p:spPr>
          <a:xfrm>
            <a:off x="457200" y="1436688"/>
            <a:ext cx="8229600" cy="5192712"/>
          </a:xfrm>
        </p:spPr>
        <p:txBody>
          <a:bodyPr>
            <a:noAutofit/>
          </a:bodyPr>
          <a:lstStyle/>
          <a:p>
            <a:pPr>
              <a:lnSpc>
                <a:spcPct val="120000"/>
              </a:lnSpc>
            </a:pPr>
            <a:r>
              <a:rPr lang="en-US" sz="2400" b="1" u="sng" dirty="0" smtClean="0">
                <a:solidFill>
                  <a:srgbClr val="FF0000"/>
                </a:solidFill>
                <a:uFill>
                  <a:solidFill>
                    <a:srgbClr val="FF0000"/>
                  </a:solidFill>
                </a:uFill>
              </a:rPr>
              <a:t>Constant concern about “centralization” of TT function – shared services</a:t>
            </a:r>
          </a:p>
          <a:p>
            <a:pPr>
              <a:lnSpc>
                <a:spcPct val="120000"/>
              </a:lnSpc>
            </a:pPr>
            <a:r>
              <a:rPr lang="en-US" sz="2400" b="1" u="sng" dirty="0" smtClean="0">
                <a:solidFill>
                  <a:srgbClr val="FF0000"/>
                </a:solidFill>
                <a:uFill>
                  <a:solidFill>
                    <a:srgbClr val="FF0000"/>
                  </a:solidFill>
                </a:uFill>
              </a:rPr>
              <a:t>System Patent budget is a </a:t>
            </a:r>
            <a:r>
              <a:rPr lang="en-US" sz="2400" b="1" u="sng" dirty="0" smtClean="0">
                <a:solidFill>
                  <a:srgbClr val="FF0000"/>
                </a:solidFill>
                <a:uFill>
                  <a:solidFill>
                    <a:srgbClr val="FF0000"/>
                  </a:solidFill>
                </a:uFill>
              </a:rPr>
              <a:t>concern</a:t>
            </a:r>
          </a:p>
          <a:p>
            <a:pPr>
              <a:lnSpc>
                <a:spcPct val="120000"/>
              </a:lnSpc>
            </a:pPr>
            <a:r>
              <a:rPr lang="en-US" sz="2400" b="1" u="sng" dirty="0" smtClean="0">
                <a:solidFill>
                  <a:srgbClr val="FF0000"/>
                </a:solidFill>
                <a:uFill>
                  <a:solidFill>
                    <a:srgbClr val="FF0000"/>
                  </a:solidFill>
                </a:uFill>
              </a:rPr>
              <a:t>Non-Royalty </a:t>
            </a:r>
            <a:r>
              <a:rPr lang="en-US" sz="2400" b="1" u="sng" dirty="0">
                <a:solidFill>
                  <a:srgbClr val="FF0000"/>
                </a:solidFill>
                <a:uFill>
                  <a:solidFill>
                    <a:srgbClr val="FF0000"/>
                  </a:solidFill>
                </a:uFill>
              </a:rPr>
              <a:t>producing Technology Transfer increasing</a:t>
            </a:r>
          </a:p>
          <a:p>
            <a:pPr lvl="1">
              <a:lnSpc>
                <a:spcPct val="120000"/>
              </a:lnSpc>
            </a:pPr>
            <a:r>
              <a:rPr lang="en-US" sz="2400" b="1" u="sng" dirty="0">
                <a:solidFill>
                  <a:srgbClr val="FF0000"/>
                </a:solidFill>
                <a:uFill>
                  <a:solidFill>
                    <a:srgbClr val="FF0000"/>
                  </a:solidFill>
                </a:uFill>
              </a:rPr>
              <a:t>Consortium developed </a:t>
            </a:r>
            <a:r>
              <a:rPr lang="en-US" sz="2400" b="1" u="sng" dirty="0" smtClean="0">
                <a:solidFill>
                  <a:srgbClr val="FF0000"/>
                </a:solidFill>
                <a:uFill>
                  <a:solidFill>
                    <a:srgbClr val="FF0000"/>
                  </a:solidFill>
                </a:uFill>
              </a:rPr>
              <a:t>inventions – NERF, patent costs covered</a:t>
            </a:r>
            <a:endParaRPr lang="en-US" sz="2400" b="1" u="sng" dirty="0">
              <a:solidFill>
                <a:srgbClr val="FF0000"/>
              </a:solidFill>
              <a:uFill>
                <a:solidFill>
                  <a:srgbClr val="FF0000"/>
                </a:solidFill>
              </a:uFill>
            </a:endParaRPr>
          </a:p>
          <a:p>
            <a:pPr lvl="1">
              <a:lnSpc>
                <a:spcPct val="120000"/>
              </a:lnSpc>
            </a:pPr>
            <a:r>
              <a:rPr lang="en-US" sz="2400" b="1" u="sng" dirty="0" smtClean="0">
                <a:solidFill>
                  <a:srgbClr val="FF0000"/>
                </a:solidFill>
                <a:uFill>
                  <a:solidFill>
                    <a:srgbClr val="FF0000"/>
                  </a:solidFill>
                </a:uFill>
              </a:rPr>
              <a:t>“Sponsor owns the IP” inventions </a:t>
            </a:r>
            <a:r>
              <a:rPr lang="en-US" sz="2400" dirty="0" smtClean="0">
                <a:solidFill>
                  <a:srgbClr val="C00000"/>
                </a:solidFill>
              </a:rPr>
              <a:t>– </a:t>
            </a:r>
            <a:r>
              <a:rPr lang="en-US" sz="2400" i="1" dirty="0" smtClean="0">
                <a:solidFill>
                  <a:srgbClr val="00B050"/>
                </a:solidFill>
              </a:rPr>
              <a:t>Upcharge now 20% and ¼ of that now flows to TT to support commercialization grants</a:t>
            </a:r>
            <a:endParaRPr lang="en-US" sz="2400" i="1" dirty="0">
              <a:solidFill>
                <a:srgbClr val="00B050"/>
              </a:solidFill>
            </a:endParaRPr>
          </a:p>
        </p:txBody>
      </p:sp>
    </p:spTree>
    <p:extLst>
      <p:ext uri="{BB962C8B-B14F-4D97-AF65-F5344CB8AC3E}">
        <p14:creationId xmlns:p14="http://schemas.microsoft.com/office/powerpoint/2010/main" val="3019267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Bayh Dole Changes</a:t>
            </a:r>
            <a:endParaRPr lang="en-US" dirty="0"/>
          </a:p>
        </p:txBody>
      </p:sp>
      <p:sp>
        <p:nvSpPr>
          <p:cNvPr id="3" name="Text Placeholder 2"/>
          <p:cNvSpPr>
            <a:spLocks noGrp="1"/>
          </p:cNvSpPr>
          <p:nvPr>
            <p:ph idx="1"/>
          </p:nvPr>
        </p:nvSpPr>
        <p:spPr/>
        <p:txBody>
          <a:bodyPr>
            <a:normAutofit/>
          </a:bodyPr>
          <a:lstStyle/>
          <a:p>
            <a:pPr marL="0" indent="0">
              <a:buNone/>
            </a:pPr>
            <a:r>
              <a:rPr lang="en-US" dirty="0" smtClean="0"/>
              <a:t>Recent </a:t>
            </a:r>
            <a:r>
              <a:rPr lang="en-US" dirty="0"/>
              <a:t>changes to the Bayh-Dole regulations now effectively require a written assignment to be in place </a:t>
            </a:r>
            <a:r>
              <a:rPr lang="en-US" u="sng" dirty="0"/>
              <a:t>before conducting any work on a federally funded project</a:t>
            </a:r>
            <a:r>
              <a:rPr lang="en-US" dirty="0"/>
              <a:t>.  Thus, this written invention assignment agreement is an effort for University campuses to remain in compliance with its federally funded contracts and the Bayh-Dole regulations. </a:t>
            </a:r>
          </a:p>
        </p:txBody>
      </p:sp>
    </p:spTree>
    <p:extLst>
      <p:ext uri="{BB962C8B-B14F-4D97-AF65-F5344CB8AC3E}">
        <p14:creationId xmlns:p14="http://schemas.microsoft.com/office/powerpoint/2010/main" val="2974760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Changes to 37 C.F.R. § 401.14(f)(2)</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a:t>
            </a:r>
            <a:r>
              <a:rPr lang="en-US" i="1" dirty="0"/>
              <a:t>contractor</a:t>
            </a:r>
            <a:r>
              <a:rPr lang="en-US" dirty="0"/>
              <a:t> agrees to require, by written agreement, its employees, </a:t>
            </a:r>
            <a:r>
              <a:rPr lang="en-US" dirty="0" smtClean="0"/>
              <a:t>other than </a:t>
            </a:r>
            <a:r>
              <a:rPr lang="en-US" dirty="0"/>
              <a:t>clerical and nontechnical employees, to disclose promptly in writing </a:t>
            </a:r>
            <a:r>
              <a:rPr lang="en-US" dirty="0" smtClean="0"/>
              <a:t>to personnel </a:t>
            </a:r>
            <a:r>
              <a:rPr lang="en-US" dirty="0"/>
              <a:t>identified as responsible for the administration of patent matters </a:t>
            </a:r>
            <a:r>
              <a:rPr lang="en-US" dirty="0" smtClean="0"/>
              <a:t>and in </a:t>
            </a:r>
            <a:r>
              <a:rPr lang="en-US" dirty="0"/>
              <a:t>a format suggested by the </a:t>
            </a:r>
            <a:r>
              <a:rPr lang="en-US" i="1" dirty="0"/>
              <a:t>contractor</a:t>
            </a:r>
            <a:r>
              <a:rPr lang="en-US" dirty="0"/>
              <a:t> each subject invention made </a:t>
            </a:r>
            <a:r>
              <a:rPr lang="en-US" dirty="0" smtClean="0"/>
              <a:t>under contract </a:t>
            </a:r>
            <a:r>
              <a:rPr lang="en-US" dirty="0"/>
              <a:t>in order that the </a:t>
            </a:r>
            <a:r>
              <a:rPr lang="en-US" i="1" dirty="0"/>
              <a:t>contractor</a:t>
            </a:r>
            <a:r>
              <a:rPr lang="en-US" dirty="0"/>
              <a:t> can comply with the disclosure </a:t>
            </a:r>
            <a:r>
              <a:rPr lang="en-US" dirty="0" smtClean="0"/>
              <a:t>provisions of </a:t>
            </a:r>
            <a:r>
              <a:rPr lang="en-US" dirty="0"/>
              <a:t>paragraph (c), </a:t>
            </a:r>
            <a:r>
              <a:rPr lang="en-US" strike="sngStrike" dirty="0"/>
              <a:t>above </a:t>
            </a:r>
            <a:r>
              <a:rPr lang="en-US" dirty="0">
                <a:solidFill>
                  <a:schemeClr val="accent1"/>
                </a:solidFill>
              </a:rPr>
              <a:t>of this clause, to assign to the contractor the </a:t>
            </a:r>
            <a:r>
              <a:rPr lang="en-US" dirty="0" smtClean="0">
                <a:solidFill>
                  <a:schemeClr val="accent1"/>
                </a:solidFill>
              </a:rPr>
              <a:t>entire right</a:t>
            </a:r>
            <a:r>
              <a:rPr lang="en-US" dirty="0">
                <a:solidFill>
                  <a:schemeClr val="accent1"/>
                </a:solidFill>
              </a:rPr>
              <a:t>, title and interest in and to each subject invention made under </a:t>
            </a:r>
            <a:r>
              <a:rPr lang="en-US" dirty="0" smtClean="0">
                <a:solidFill>
                  <a:schemeClr val="accent1"/>
                </a:solidFill>
              </a:rPr>
              <a:t>contract</a:t>
            </a:r>
            <a:r>
              <a:rPr lang="en-US" dirty="0" smtClean="0"/>
              <a:t> and </a:t>
            </a:r>
            <a:r>
              <a:rPr lang="en-US" dirty="0"/>
              <a:t>to </a:t>
            </a:r>
            <a:r>
              <a:rPr lang="en-US" u="sng" dirty="0"/>
              <a:t>execute all papers </a:t>
            </a:r>
            <a:r>
              <a:rPr lang="en-US" dirty="0"/>
              <a:t>necessary to file patent applications on </a:t>
            </a:r>
            <a:r>
              <a:rPr lang="en-US" dirty="0" smtClean="0"/>
              <a:t>subject inventions </a:t>
            </a:r>
            <a:r>
              <a:rPr lang="en-US" dirty="0"/>
              <a:t>and to establish the government's rights in the subject inventions.</a:t>
            </a:r>
          </a:p>
          <a:p>
            <a:endParaRPr lang="en-US" dirty="0" smtClean="0"/>
          </a:p>
        </p:txBody>
      </p:sp>
    </p:spTree>
    <p:extLst>
      <p:ext uri="{BB962C8B-B14F-4D97-AF65-F5344CB8AC3E}">
        <p14:creationId xmlns:p14="http://schemas.microsoft.com/office/powerpoint/2010/main" val="1683610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Concerns Raised by </a:t>
            </a:r>
            <a:r>
              <a:rPr lang="en-US" dirty="0" err="1" smtClean="0"/>
              <a:t>MyHR</a:t>
            </a:r>
            <a:r>
              <a:rPr lang="en-US" dirty="0" smtClean="0"/>
              <a:t> </a:t>
            </a:r>
            <a:r>
              <a:rPr lang="en-US" dirty="0" smtClean="0"/>
              <a:t>Invention Assignment Agreement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The new agreement does not clearly delineate the fact that this condition only applies to federally-funded research.</a:t>
            </a:r>
          </a:p>
          <a:p>
            <a:pPr lvl="0"/>
            <a:r>
              <a:rPr lang="en-US" dirty="0"/>
              <a:t>The language of the further assurances clause differs significantly from prior agreements that have been through faculty </a:t>
            </a:r>
            <a:r>
              <a:rPr lang="en-US" dirty="0" smtClean="0"/>
              <a:t>governance.</a:t>
            </a:r>
            <a:endParaRPr lang="en-US" dirty="0"/>
          </a:p>
          <a:p>
            <a:pPr lvl="0"/>
            <a:r>
              <a:rPr lang="en-US" dirty="0" smtClean="0"/>
              <a:t>The roll-out process did not develop the trust needed for good faith execution.</a:t>
            </a:r>
          </a:p>
          <a:p>
            <a:pPr lvl="0"/>
            <a:r>
              <a:rPr lang="en-US" dirty="0" smtClean="0"/>
              <a:t>An FAQ was written, but did not actually answer any of the questions raised.</a:t>
            </a:r>
            <a:endParaRPr lang="en-US" dirty="0"/>
          </a:p>
        </p:txBody>
      </p:sp>
    </p:spTree>
    <p:extLst>
      <p:ext uri="{BB962C8B-B14F-4D97-AF65-F5344CB8AC3E}">
        <p14:creationId xmlns:p14="http://schemas.microsoft.com/office/powerpoint/2010/main" val="3188362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248400"/>
          </a:xfrm>
        </p:spPr>
        <p:txBody>
          <a:bodyPr>
            <a:normAutofit fontScale="55000" lnSpcReduction="20000"/>
          </a:bodyPr>
          <a:lstStyle/>
          <a:p>
            <a:r>
              <a:rPr lang="en-US" dirty="0" err="1" smtClean="0"/>
              <a:t>MyHR</a:t>
            </a:r>
            <a:r>
              <a:rPr lang="en-US" dirty="0" smtClean="0"/>
              <a:t> </a:t>
            </a:r>
          </a:p>
          <a:p>
            <a:pPr lvl="1"/>
            <a:r>
              <a:rPr lang="en-US" dirty="0" smtClean="0"/>
              <a:t>You </a:t>
            </a:r>
            <a:r>
              <a:rPr lang="en-US" u="sng" dirty="0" smtClean="0"/>
              <a:t>hereby assign, transfer and convey </a:t>
            </a:r>
            <a:r>
              <a:rPr lang="en-US" dirty="0" smtClean="0"/>
              <a:t>to the University your entire right, title and interest in and to each invention made within the </a:t>
            </a:r>
            <a:r>
              <a:rPr lang="en-US" u="sng" dirty="0" smtClean="0"/>
              <a:t>general scope of your duties </a:t>
            </a:r>
            <a:r>
              <a:rPr lang="en-US" dirty="0" smtClean="0"/>
              <a:t>with the University.</a:t>
            </a:r>
          </a:p>
          <a:p>
            <a:pPr lvl="1"/>
            <a:r>
              <a:rPr lang="en-US" dirty="0" smtClean="0"/>
              <a:t>You </a:t>
            </a:r>
            <a:r>
              <a:rPr lang="en-US" u="sng" dirty="0" smtClean="0"/>
              <a:t>agree to execute any and all assignments and other documents </a:t>
            </a:r>
            <a:r>
              <a:rPr lang="en-US" dirty="0" smtClean="0"/>
              <a:t>that may be needed to record, vest or perfect University’s right, title and interest in and to such inventions and to establish government's rights in the inventions. You </a:t>
            </a:r>
            <a:r>
              <a:rPr lang="en-US" u="sng" dirty="0" smtClean="0"/>
              <a:t>agree to execute any and all declarations, oaths, specifications and other papers or documents requested by the University in connection with the filing or prosecution directed to University owned inventions.</a:t>
            </a:r>
          </a:p>
          <a:p>
            <a:endParaRPr lang="en-US" dirty="0" smtClean="0"/>
          </a:p>
          <a:p>
            <a:r>
              <a:rPr lang="en-US" dirty="0" smtClean="0"/>
              <a:t>Invention Disclosure</a:t>
            </a:r>
          </a:p>
          <a:p>
            <a:pPr lvl="1"/>
            <a:r>
              <a:rPr lang="en-US" dirty="0"/>
              <a:t>I acknowledge and agree that I am required to assign to the University all domestic and foreign rights to any invention made by me within the </a:t>
            </a:r>
            <a:r>
              <a:rPr lang="en-US" u="sng" dirty="0"/>
              <a:t>general scope of my duties </a:t>
            </a:r>
            <a:r>
              <a:rPr lang="en-US" dirty="0"/>
              <a:t>as an employee of the University. I </a:t>
            </a:r>
            <a:r>
              <a:rPr lang="en-US" u="sng" dirty="0"/>
              <a:t>hereby assign to The Curators of the University of Missouri all my rights in the invention disclosed herein</a:t>
            </a:r>
            <a:r>
              <a:rPr lang="en-US" dirty="0"/>
              <a:t>, including any domestic and foreign patent applications related thereto, and </a:t>
            </a:r>
            <a:r>
              <a:rPr lang="en-US" u="sng" dirty="0" smtClean="0"/>
              <a:t>I </a:t>
            </a:r>
            <a:r>
              <a:rPr lang="en-US" u="sng" dirty="0"/>
              <a:t>agree to sign such documents as may be required for this purpose</a:t>
            </a:r>
            <a:r>
              <a:rPr lang="en-US" dirty="0"/>
              <a:t>, including but not limited to an assignment of the invention to the University in a form that may be recorded, a declaration as to inventorship, and power of attorney</a:t>
            </a:r>
            <a:r>
              <a:rPr lang="en-US" dirty="0" smtClean="0"/>
              <a:t>.</a:t>
            </a:r>
          </a:p>
          <a:p>
            <a:endParaRPr lang="en-US" dirty="0" smtClean="0"/>
          </a:p>
          <a:p>
            <a:r>
              <a:rPr lang="en-US" dirty="0" smtClean="0"/>
              <a:t>University Assignment</a:t>
            </a:r>
          </a:p>
          <a:p>
            <a:pPr lvl="1"/>
            <a:r>
              <a:rPr lang="en-US" u="sng" dirty="0"/>
              <a:t>Assignors hereby assign, transfer, and convey </a:t>
            </a:r>
            <a:r>
              <a:rPr lang="en-US" dirty="0"/>
              <a:t>(and confirm any prior such conveyance as the case may be) </a:t>
            </a:r>
            <a:r>
              <a:rPr lang="en-US" u="sng" dirty="0"/>
              <a:t>to Assignee</a:t>
            </a:r>
            <a:r>
              <a:rPr lang="en-US" dirty="0" smtClean="0"/>
              <a:t>, </a:t>
            </a:r>
            <a:r>
              <a:rPr lang="en-US" dirty="0"/>
              <a:t>the invention disclosed and/or claimed, in whole or in part, in the Patent Application and any and all improvements therein conceived or reduced to practice by each of Assignors in the course of and </a:t>
            </a:r>
            <a:r>
              <a:rPr lang="en-US" u="sng" dirty="0"/>
              <a:t>the general scope of each of Assignors’ employment with </a:t>
            </a:r>
            <a:r>
              <a:rPr lang="en-US" u="sng" dirty="0" smtClean="0"/>
              <a:t>Assignee.</a:t>
            </a:r>
          </a:p>
          <a:p>
            <a:pPr lvl="1"/>
            <a:r>
              <a:rPr lang="en-US" dirty="0"/>
              <a:t>Upon the reasonable request of Assignee, </a:t>
            </a:r>
            <a:r>
              <a:rPr lang="en-US" u="sng" dirty="0"/>
              <a:t>Assignors agree to execute such documents and perform such acts as may be necessary to give full effect to the terms of this Agreement</a:t>
            </a:r>
            <a:r>
              <a:rPr lang="en-US" dirty="0"/>
              <a:t>.  Without limiting the generality of the foregoing, </a:t>
            </a:r>
            <a:r>
              <a:rPr lang="en-US" u="sng" dirty="0"/>
              <a:t>Assignors agree to execute any and all assignments and other documents that may be needed to record, vest, or perfect Assignee's right, title, and interest in and to the Assigned Rights </a:t>
            </a:r>
            <a:r>
              <a:rPr lang="en-US" dirty="0"/>
              <a:t>as fully and entirely as the same would have been held and enjoyed by Assignors if this assignment had not been made. </a:t>
            </a:r>
          </a:p>
        </p:txBody>
      </p:sp>
    </p:spTree>
    <p:extLst>
      <p:ext uri="{BB962C8B-B14F-4D97-AF65-F5344CB8AC3E}">
        <p14:creationId xmlns:p14="http://schemas.microsoft.com/office/powerpoint/2010/main" val="887281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2318</TotalTime>
  <Words>1122</Words>
  <Application>Microsoft Office PowerPoint</Application>
  <PresentationFormat>Letter Paper (8.5x11 in)</PresentationFormat>
  <Paragraphs>111</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Results (FY18)</vt:lpstr>
      <vt:lpstr>TTO Comparable Schools</vt:lpstr>
      <vt:lpstr>Opportunities/Challenges</vt:lpstr>
      <vt:lpstr>Opportunities/Challenges</vt:lpstr>
      <vt:lpstr>Bayh Dole Changes</vt:lpstr>
      <vt:lpstr>Changes to 37 C.F.R. § 401.14(f)(2)</vt:lpstr>
      <vt:lpstr>Concerns Raised by MyHR Invention Assignment Agreement</vt:lpstr>
      <vt:lpstr>PowerPoint Presentation</vt:lpstr>
      <vt:lpstr>The IP committee moves that the Faculty Senate approve the following resolution:</vt:lpstr>
      <vt:lpstr>References</vt:lpstr>
    </vt:vector>
  </TitlesOfParts>
  <Company>Missouri University of Science and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Townes, Malcolm Shabazz</dc:creator>
  <cp:lastModifiedBy>Jonathan Kimball</cp:lastModifiedBy>
  <cp:revision>191</cp:revision>
  <cp:lastPrinted>2018-11-14T19:08:17Z</cp:lastPrinted>
  <dcterms:created xsi:type="dcterms:W3CDTF">2015-04-23T13:26:43Z</dcterms:created>
  <dcterms:modified xsi:type="dcterms:W3CDTF">2019-01-16T21:12:18Z</dcterms:modified>
</cp:coreProperties>
</file>